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6"/>
  </p:notesMasterIdLst>
  <p:handoutMasterIdLst>
    <p:handoutMasterId r:id="rId117"/>
  </p:handoutMasterIdLst>
  <p:sldIdLst>
    <p:sldId id="384" r:id="rId2"/>
    <p:sldId id="438" r:id="rId3"/>
    <p:sldId id="408" r:id="rId4"/>
    <p:sldId id="439" r:id="rId5"/>
    <p:sldId id="440" r:id="rId6"/>
    <p:sldId id="434" r:id="rId7"/>
    <p:sldId id="267" r:id="rId8"/>
    <p:sldId id="292" r:id="rId9"/>
    <p:sldId id="393" r:id="rId10"/>
    <p:sldId id="394" r:id="rId11"/>
    <p:sldId id="395" r:id="rId12"/>
    <p:sldId id="396" r:id="rId13"/>
    <p:sldId id="397" r:id="rId14"/>
    <p:sldId id="398" r:id="rId15"/>
    <p:sldId id="399" r:id="rId16"/>
    <p:sldId id="423" r:id="rId17"/>
    <p:sldId id="401" r:id="rId18"/>
    <p:sldId id="293" r:id="rId19"/>
    <p:sldId id="276" r:id="rId20"/>
    <p:sldId id="277" r:id="rId21"/>
    <p:sldId id="411" r:id="rId22"/>
    <p:sldId id="441" r:id="rId23"/>
    <p:sldId id="280" r:id="rId24"/>
    <p:sldId id="281" r:id="rId25"/>
    <p:sldId id="451" r:id="rId26"/>
    <p:sldId id="452" r:id="rId27"/>
    <p:sldId id="392" r:id="rId28"/>
    <p:sldId id="294" r:id="rId29"/>
    <p:sldId id="454" r:id="rId30"/>
    <p:sldId id="296" r:id="rId31"/>
    <p:sldId id="443" r:id="rId32"/>
    <p:sldId id="298" r:id="rId33"/>
    <p:sldId id="299" r:id="rId34"/>
    <p:sldId id="402" r:id="rId35"/>
    <p:sldId id="301" r:id="rId36"/>
    <p:sldId id="405" r:id="rId37"/>
    <p:sldId id="444" r:id="rId38"/>
    <p:sldId id="304" r:id="rId39"/>
    <p:sldId id="424" r:id="rId40"/>
    <p:sldId id="305" r:id="rId41"/>
    <p:sldId id="306" r:id="rId42"/>
    <p:sldId id="307" r:id="rId43"/>
    <p:sldId id="311" r:id="rId44"/>
    <p:sldId id="310" r:id="rId45"/>
    <p:sldId id="308" r:id="rId46"/>
    <p:sldId id="309" r:id="rId47"/>
    <p:sldId id="446" r:id="rId48"/>
    <p:sldId id="428" r:id="rId49"/>
    <p:sldId id="429" r:id="rId50"/>
    <p:sldId id="430" r:id="rId51"/>
    <p:sldId id="431" r:id="rId52"/>
    <p:sldId id="432" r:id="rId53"/>
    <p:sldId id="445" r:id="rId54"/>
    <p:sldId id="313" r:id="rId55"/>
    <p:sldId id="314" r:id="rId56"/>
    <p:sldId id="315" r:id="rId57"/>
    <p:sldId id="316" r:id="rId58"/>
    <p:sldId id="317" r:id="rId59"/>
    <p:sldId id="447"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79" r:id="rId74"/>
    <p:sldId id="338" r:id="rId75"/>
    <p:sldId id="418" r:id="rId76"/>
    <p:sldId id="342" r:id="rId77"/>
    <p:sldId id="419" r:id="rId78"/>
    <p:sldId id="435" r:id="rId79"/>
    <p:sldId id="420" r:id="rId80"/>
    <p:sldId id="448" r:id="rId81"/>
    <p:sldId id="340" r:id="rId82"/>
    <p:sldId id="341" r:id="rId83"/>
    <p:sldId id="380" r:id="rId84"/>
    <p:sldId id="422" r:id="rId85"/>
    <p:sldId id="347" r:id="rId86"/>
    <p:sldId id="348" r:id="rId87"/>
    <p:sldId id="349" r:id="rId88"/>
    <p:sldId id="350" r:id="rId89"/>
    <p:sldId id="351" r:id="rId90"/>
    <p:sldId id="425" r:id="rId91"/>
    <p:sldId id="406" r:id="rId92"/>
    <p:sldId id="355" r:id="rId93"/>
    <p:sldId id="356" r:id="rId94"/>
    <p:sldId id="407" r:id="rId95"/>
    <p:sldId id="358" r:id="rId96"/>
    <p:sldId id="359" r:id="rId97"/>
    <p:sldId id="360" r:id="rId98"/>
    <p:sldId id="381" r:id="rId99"/>
    <p:sldId id="362" r:id="rId100"/>
    <p:sldId id="363" r:id="rId101"/>
    <p:sldId id="364" r:id="rId102"/>
    <p:sldId id="366" r:id="rId103"/>
    <p:sldId id="367" r:id="rId104"/>
    <p:sldId id="368" r:id="rId105"/>
    <p:sldId id="369" r:id="rId106"/>
    <p:sldId id="370" r:id="rId107"/>
    <p:sldId id="382" r:id="rId108"/>
    <p:sldId id="371" r:id="rId109"/>
    <p:sldId id="373" r:id="rId110"/>
    <p:sldId id="383" r:id="rId111"/>
    <p:sldId id="374" r:id="rId112"/>
    <p:sldId id="375" r:id="rId113"/>
    <p:sldId id="450" r:id="rId114"/>
    <p:sldId id="437" r:id="rId115"/>
  </p:sldIdLst>
  <p:sldSz cx="9144000" cy="6858000" type="screen4x3"/>
  <p:notesSz cx="7053263"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 OVERVIEW" id="{D90517C2-14EB-4A8C-9A57-3A1A5A24499F}">
          <p14:sldIdLst>
            <p14:sldId id="384"/>
            <p14:sldId id="438"/>
            <p14:sldId id="408"/>
            <p14:sldId id="439"/>
            <p14:sldId id="440"/>
            <p14:sldId id="434"/>
          </p14:sldIdLst>
        </p14:section>
        <p14:section name="II. HISTORY OF CALIFORNIA WINE" id="{2AACF6F4-5EC4-4D51-97FB-849EF87315BD}">
          <p14:sldIdLst>
            <p14:sldId id="267"/>
            <p14:sldId id="292"/>
            <p14:sldId id="393"/>
            <p14:sldId id="394"/>
            <p14:sldId id="395"/>
            <p14:sldId id="396"/>
            <p14:sldId id="397"/>
            <p14:sldId id="398"/>
            <p14:sldId id="399"/>
            <p14:sldId id="423"/>
            <p14:sldId id="401"/>
            <p14:sldId id="293"/>
          </p14:sldIdLst>
        </p14:section>
        <p14:section name="III. CALIFORNIA SENSE OF PLACE" id="{53A4BC6E-D74D-4090-A803-870F476137FF}">
          <p14:sldIdLst>
            <p14:sldId id="276"/>
            <p14:sldId id="277"/>
            <p14:sldId id="411"/>
            <p14:sldId id="441"/>
            <p14:sldId id="280"/>
            <p14:sldId id="281"/>
            <p14:sldId id="451"/>
            <p14:sldId id="452"/>
            <p14:sldId id="392"/>
          </p14:sldIdLst>
        </p14:section>
        <p14:section name="IV. WINE REGIONS OF CALIFORNIA" id="{09FD5B70-5B3E-4A0F-904B-3934318B3B4A}">
          <p14:sldIdLst>
            <p14:sldId id="294"/>
            <p14:sldId id="454"/>
            <p14:sldId id="296"/>
            <p14:sldId id="443"/>
            <p14:sldId id="298"/>
            <p14:sldId id="299"/>
            <p14:sldId id="402"/>
            <p14:sldId id="301"/>
            <p14:sldId id="405"/>
            <p14:sldId id="444"/>
            <p14:sldId id="304"/>
            <p14:sldId id="424"/>
            <p14:sldId id="305"/>
            <p14:sldId id="306"/>
            <p14:sldId id="307"/>
            <p14:sldId id="311"/>
            <p14:sldId id="310"/>
            <p14:sldId id="308"/>
            <p14:sldId id="309"/>
            <p14:sldId id="446"/>
            <p14:sldId id="428"/>
            <p14:sldId id="429"/>
            <p14:sldId id="430"/>
            <p14:sldId id="431"/>
            <p14:sldId id="432"/>
            <p14:sldId id="445"/>
            <p14:sldId id="313"/>
            <p14:sldId id="314"/>
            <p14:sldId id="315"/>
            <p14:sldId id="316"/>
            <p14:sldId id="317"/>
            <p14:sldId id="447"/>
            <p14:sldId id="325"/>
            <p14:sldId id="326"/>
            <p14:sldId id="327"/>
            <p14:sldId id="328"/>
            <p14:sldId id="329"/>
            <p14:sldId id="330"/>
            <p14:sldId id="331"/>
            <p14:sldId id="332"/>
          </p14:sldIdLst>
        </p14:section>
        <p14:section name="V. DISCOVER CALIFORNIA WINES" id="{6ABAD4E4-ABDD-4E1A-9831-D43DF14B217A}">
          <p14:sldIdLst>
            <p14:sldId id="333"/>
            <p14:sldId id="334"/>
            <p14:sldId id="335"/>
            <p14:sldId id="336"/>
            <p14:sldId id="337"/>
            <p14:sldId id="379"/>
          </p14:sldIdLst>
        </p14:section>
        <p14:section name="VI. SUSTAINABLE WINEGROWING IN CALIFORNIA" id="{B3476017-A776-47E3-96A4-D83227E22269}">
          <p14:sldIdLst>
            <p14:sldId id="338"/>
            <p14:sldId id="418"/>
            <p14:sldId id="342"/>
            <p14:sldId id="419"/>
            <p14:sldId id="435"/>
            <p14:sldId id="420"/>
            <p14:sldId id="448"/>
            <p14:sldId id="340"/>
            <p14:sldId id="341"/>
            <p14:sldId id="380"/>
          </p14:sldIdLst>
        </p14:section>
        <p14:section name="VII. CALIFORNIA WINE &amp; FOOD" id="{873F9C9A-C48A-4209-A2AF-EB978EF31CD9}">
          <p14:sldIdLst>
            <p14:sldId id="422"/>
            <p14:sldId id="347"/>
            <p14:sldId id="348"/>
            <p14:sldId id="349"/>
            <p14:sldId id="350"/>
            <p14:sldId id="351"/>
            <p14:sldId id="425"/>
            <p14:sldId id="406"/>
            <p14:sldId id="355"/>
            <p14:sldId id="356"/>
            <p14:sldId id="407"/>
            <p14:sldId id="358"/>
            <p14:sldId id="359"/>
            <p14:sldId id="360"/>
            <p14:sldId id="381"/>
          </p14:sldIdLst>
        </p14:section>
        <p14:section name="VIII. ABOUT THE WINE INSTITUTE OF CALIFORNIA" id="{F7347DB9-C479-4E37-B954-AB24DACD6900}">
          <p14:sldIdLst>
            <p14:sldId id="362"/>
            <p14:sldId id="363"/>
            <p14:sldId id="364"/>
            <p14:sldId id="366"/>
            <p14:sldId id="367"/>
            <p14:sldId id="368"/>
            <p14:sldId id="369"/>
            <p14:sldId id="370"/>
            <p14:sldId id="382"/>
          </p14:sldIdLst>
        </p14:section>
        <p14:section name="IX. CALIFORNA WINE BY THE NUMBERS" id="{8655326D-92A2-4CCC-BE47-7283FB75B7D1}">
          <p14:sldIdLst>
            <p14:sldId id="371"/>
            <p14:sldId id="373"/>
            <p14:sldId id="383"/>
          </p14:sldIdLst>
        </p14:section>
        <p14:section name="X. DISCOVER CALIFORNIA WINES" id="{1B872BB0-B104-4C9D-A210-728A9D1713AC}">
          <p14:sldIdLst>
            <p14:sldId id="374"/>
            <p14:sldId id="375"/>
            <p14:sldId id="450"/>
            <p14:sldId id="437"/>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932" userDrawn="1">
          <p15:clr>
            <a:srgbClr val="A4A3A4"/>
          </p15:clr>
        </p15:guide>
        <p15:guide id="2" pos="22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E0"/>
    <a:srgbClr val="DA5122"/>
    <a:srgbClr val="B76A26"/>
    <a:srgbClr val="F5BA2D"/>
    <a:srgbClr val="46B4D8"/>
    <a:srgbClr val="5ABBDF"/>
    <a:srgbClr val="00A2D5"/>
    <a:srgbClr val="1F90B7"/>
    <a:srgbClr val="7BB731"/>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11" autoAdjust="0"/>
    <p:restoredTop sz="77945" autoAdjust="0"/>
  </p:normalViewPr>
  <p:slideViewPr>
    <p:cSldViewPr snapToGrid="0" snapToObjects="1">
      <p:cViewPr varScale="1">
        <p:scale>
          <a:sx n="160" d="100"/>
          <a:sy n="160" d="100"/>
        </p:scale>
        <p:origin x="-3032" y="-104"/>
      </p:cViewPr>
      <p:guideLst>
        <p:guide orient="horz" pos="2160"/>
        <p:guide pos="2880"/>
      </p:guideLst>
    </p:cSldViewPr>
  </p:slideViewPr>
  <p:outlineViewPr>
    <p:cViewPr>
      <p:scale>
        <a:sx n="33" d="100"/>
        <a:sy n="33" d="100"/>
      </p:scale>
      <p:origin x="0" y="4818"/>
    </p:cViewPr>
  </p:outlineViewPr>
  <p:notesTextViewPr>
    <p:cViewPr>
      <p:scale>
        <a:sx n="100" d="100"/>
        <a:sy n="100" d="100"/>
      </p:scale>
      <p:origin x="0" y="0"/>
    </p:cViewPr>
  </p:notesTextViewPr>
  <p:sorterViewPr>
    <p:cViewPr>
      <p:scale>
        <a:sx n="100" d="100"/>
        <a:sy n="100" d="100"/>
      </p:scale>
      <p:origin x="0" y="1398"/>
    </p:cViewPr>
  </p:sorterViewPr>
  <p:notesViewPr>
    <p:cSldViewPr snapToGrid="0" snapToObjects="1">
      <p:cViewPr varScale="1">
        <p:scale>
          <a:sx n="83" d="100"/>
          <a:sy n="83" d="100"/>
        </p:scale>
        <p:origin x="-1786" y="-72"/>
      </p:cViewPr>
      <p:guideLst>
        <p:guide orient="horz" pos="2932"/>
        <p:guide pos="2222"/>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viewProps" Target="viewProps.xml"/><Relationship Id="rId121" Type="http://schemas.openxmlformats.org/officeDocument/2006/relationships/theme" Target="theme/theme1.xml"/><Relationship Id="rId122"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notesMaster" Target="notesMasters/notesMaster1.xml"/><Relationship Id="rId117" Type="http://schemas.openxmlformats.org/officeDocument/2006/relationships/handoutMaster" Target="handoutMasters/handoutMaster1.xml"/><Relationship Id="rId118" Type="http://schemas.openxmlformats.org/officeDocument/2006/relationships/printerSettings" Target="printerSettings/printerSettings1.bin"/><Relationship Id="rId119" Type="http://schemas.openxmlformats.org/officeDocument/2006/relationships/presProps" Target="presProps.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56414" cy="465455"/>
          </a:xfrm>
          <a:prstGeom prst="rect">
            <a:avLst/>
          </a:prstGeom>
        </p:spPr>
        <p:txBody>
          <a:bodyPr vert="horz" lIns="92901" tIns="46451" rIns="92901" bIns="46451" rtlCol="0"/>
          <a:lstStyle>
            <a:lvl1pPr algn="l">
              <a:defRPr sz="1200"/>
            </a:lvl1pPr>
          </a:lstStyle>
          <a:p>
            <a:endParaRPr lang="en-US"/>
          </a:p>
        </p:txBody>
      </p:sp>
      <p:sp>
        <p:nvSpPr>
          <p:cNvPr id="3" name="Date Placeholder 2"/>
          <p:cNvSpPr>
            <a:spLocks noGrp="1"/>
          </p:cNvSpPr>
          <p:nvPr>
            <p:ph type="dt" sz="quarter" idx="1"/>
          </p:nvPr>
        </p:nvSpPr>
        <p:spPr>
          <a:xfrm>
            <a:off x="3995217" y="4"/>
            <a:ext cx="3056414" cy="465455"/>
          </a:xfrm>
          <a:prstGeom prst="rect">
            <a:avLst/>
          </a:prstGeom>
        </p:spPr>
        <p:txBody>
          <a:bodyPr vert="horz" lIns="92901" tIns="46451" rIns="92901" bIns="46451" rtlCol="0"/>
          <a:lstStyle>
            <a:lvl1pPr algn="r">
              <a:defRPr sz="1200"/>
            </a:lvl1pPr>
          </a:lstStyle>
          <a:p>
            <a:fld id="{5B1CC7A4-6CED-4A97-A5B8-8C0E76B282C8}" type="datetimeFigureOut">
              <a:rPr lang="en-US" smtClean="0"/>
              <a:t>1/7/19</a:t>
            </a:fld>
            <a:endParaRPr lang="en-US"/>
          </a:p>
        </p:txBody>
      </p:sp>
      <p:sp>
        <p:nvSpPr>
          <p:cNvPr id="4" name="Footer Placeholder 3"/>
          <p:cNvSpPr>
            <a:spLocks noGrp="1"/>
          </p:cNvSpPr>
          <p:nvPr>
            <p:ph type="ftr" sz="quarter" idx="2"/>
          </p:nvPr>
        </p:nvSpPr>
        <p:spPr>
          <a:xfrm>
            <a:off x="0" y="8842035"/>
            <a:ext cx="3056414" cy="465455"/>
          </a:xfrm>
          <a:prstGeom prst="rect">
            <a:avLst/>
          </a:prstGeom>
        </p:spPr>
        <p:txBody>
          <a:bodyPr vert="horz" lIns="92901" tIns="46451" rIns="92901" bIns="46451" rtlCol="0" anchor="b"/>
          <a:lstStyle>
            <a:lvl1pPr algn="l">
              <a:defRPr sz="1200"/>
            </a:lvl1pPr>
          </a:lstStyle>
          <a:p>
            <a:endParaRPr lang="en-US"/>
          </a:p>
        </p:txBody>
      </p:sp>
      <p:sp>
        <p:nvSpPr>
          <p:cNvPr id="5" name="Slide Number Placeholder 4"/>
          <p:cNvSpPr>
            <a:spLocks noGrp="1"/>
          </p:cNvSpPr>
          <p:nvPr>
            <p:ph type="sldNum" sz="quarter" idx="3"/>
          </p:nvPr>
        </p:nvSpPr>
        <p:spPr>
          <a:xfrm>
            <a:off x="3995217" y="8842035"/>
            <a:ext cx="3056414" cy="465455"/>
          </a:xfrm>
          <a:prstGeom prst="rect">
            <a:avLst/>
          </a:prstGeom>
        </p:spPr>
        <p:txBody>
          <a:bodyPr vert="horz" lIns="92901" tIns="46451" rIns="92901" bIns="46451" rtlCol="0" anchor="b"/>
          <a:lstStyle>
            <a:lvl1pPr algn="r">
              <a:defRPr sz="1200"/>
            </a:lvl1pPr>
          </a:lstStyle>
          <a:p>
            <a:fld id="{2E1D2B09-89D0-4844-94D2-F7DDE856FFE5}" type="slidenum">
              <a:rPr lang="en-US" smtClean="0"/>
              <a:t>‹#›</a:t>
            </a:fld>
            <a:endParaRPr lang="en-US"/>
          </a:p>
        </p:txBody>
      </p:sp>
    </p:spTree>
    <p:extLst>
      <p:ext uri="{BB962C8B-B14F-4D97-AF65-F5344CB8AC3E}">
        <p14:creationId xmlns:p14="http://schemas.microsoft.com/office/powerpoint/2010/main" val="1218795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56414" cy="465455"/>
          </a:xfrm>
          <a:prstGeom prst="rect">
            <a:avLst/>
          </a:prstGeom>
        </p:spPr>
        <p:txBody>
          <a:bodyPr vert="horz" lIns="92901" tIns="46451" rIns="92901" bIns="46451" rtlCol="0"/>
          <a:lstStyle>
            <a:lvl1pPr algn="l">
              <a:defRPr sz="1200"/>
            </a:lvl1pPr>
          </a:lstStyle>
          <a:p>
            <a:endParaRPr lang="en-US"/>
          </a:p>
        </p:txBody>
      </p:sp>
      <p:sp>
        <p:nvSpPr>
          <p:cNvPr id="3" name="Date Placeholder 2"/>
          <p:cNvSpPr>
            <a:spLocks noGrp="1"/>
          </p:cNvSpPr>
          <p:nvPr>
            <p:ph type="dt" idx="1"/>
          </p:nvPr>
        </p:nvSpPr>
        <p:spPr>
          <a:xfrm>
            <a:off x="3995217" y="4"/>
            <a:ext cx="3056414" cy="465455"/>
          </a:xfrm>
          <a:prstGeom prst="rect">
            <a:avLst/>
          </a:prstGeom>
        </p:spPr>
        <p:txBody>
          <a:bodyPr vert="horz" lIns="92901" tIns="46451" rIns="92901" bIns="46451" rtlCol="0"/>
          <a:lstStyle>
            <a:lvl1pPr algn="r">
              <a:defRPr sz="1200"/>
            </a:lvl1pPr>
          </a:lstStyle>
          <a:p>
            <a:fld id="{3DB85973-7B6F-D44F-94C3-9A8198C10246}" type="datetimeFigureOut">
              <a:rPr lang="en-US" smtClean="0"/>
              <a:pPr/>
              <a:t>1/7/19</a:t>
            </a:fld>
            <a:endParaRPr lang="en-US"/>
          </a:p>
        </p:txBody>
      </p:sp>
      <p:sp>
        <p:nvSpPr>
          <p:cNvPr id="4" name="Slide Image Placeholder 3"/>
          <p:cNvSpPr>
            <a:spLocks noGrp="1" noRot="1" noChangeAspect="1"/>
          </p:cNvSpPr>
          <p:nvPr>
            <p:ph type="sldImg" idx="2"/>
          </p:nvPr>
        </p:nvSpPr>
        <p:spPr>
          <a:xfrm>
            <a:off x="1198563" y="698500"/>
            <a:ext cx="4656137" cy="3490913"/>
          </a:xfrm>
          <a:prstGeom prst="rect">
            <a:avLst/>
          </a:prstGeom>
          <a:noFill/>
          <a:ln w="12700">
            <a:solidFill>
              <a:prstClr val="black"/>
            </a:solidFill>
          </a:ln>
        </p:spPr>
        <p:txBody>
          <a:bodyPr vert="horz" lIns="92901" tIns="46451" rIns="92901" bIns="46451" rtlCol="0" anchor="ctr"/>
          <a:lstStyle/>
          <a:p>
            <a:endParaRPr lang="en-US"/>
          </a:p>
        </p:txBody>
      </p:sp>
      <p:sp>
        <p:nvSpPr>
          <p:cNvPr id="5" name="Notes Placeholder 4"/>
          <p:cNvSpPr>
            <a:spLocks noGrp="1"/>
          </p:cNvSpPr>
          <p:nvPr>
            <p:ph type="body" sz="quarter" idx="3"/>
          </p:nvPr>
        </p:nvSpPr>
        <p:spPr>
          <a:xfrm>
            <a:off x="705328" y="4421825"/>
            <a:ext cx="5642610" cy="4189095"/>
          </a:xfrm>
          <a:prstGeom prst="rect">
            <a:avLst/>
          </a:prstGeom>
        </p:spPr>
        <p:txBody>
          <a:bodyPr vert="horz" lIns="92901" tIns="46451" rIns="92901" bIns="4645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5"/>
            <a:ext cx="3056414" cy="465455"/>
          </a:xfrm>
          <a:prstGeom prst="rect">
            <a:avLst/>
          </a:prstGeom>
        </p:spPr>
        <p:txBody>
          <a:bodyPr vert="horz" lIns="92901" tIns="46451" rIns="92901" bIns="46451"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5"/>
            <a:ext cx="3056414" cy="465455"/>
          </a:xfrm>
          <a:prstGeom prst="rect">
            <a:avLst/>
          </a:prstGeom>
        </p:spPr>
        <p:txBody>
          <a:bodyPr vert="horz" lIns="92901" tIns="46451" rIns="92901" bIns="46451" rtlCol="0" anchor="b"/>
          <a:lstStyle>
            <a:lvl1pPr algn="r">
              <a:defRPr sz="1200"/>
            </a:lvl1pPr>
          </a:lstStyle>
          <a:p>
            <a:fld id="{4156E306-0BC5-7741-A200-F1C590E8B0CC}" type="slidenum">
              <a:rPr lang="en-US" smtClean="0"/>
              <a:pPr/>
              <a:t>‹#›</a:t>
            </a:fld>
            <a:endParaRPr lang="en-US"/>
          </a:p>
        </p:txBody>
      </p:sp>
    </p:spTree>
    <p:extLst>
      <p:ext uri="{BB962C8B-B14F-4D97-AF65-F5344CB8AC3E}">
        <p14:creationId xmlns:p14="http://schemas.microsoft.com/office/powerpoint/2010/main" val="7043539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itchFamily="34" charset="0"/>
              <a:buChar char="•"/>
            </a:pPr>
            <a:r>
              <a:rPr lang="en-US" dirty="0">
                <a:latin typeface="Arial" charset="0"/>
                <a:cs typeface="Arial" charset="0"/>
              </a:rPr>
              <a:t>Thank you for being here and welcome to “Discover</a:t>
            </a:r>
            <a:r>
              <a:rPr lang="en-US" baseline="0" dirty="0">
                <a:latin typeface="Arial" charset="0"/>
                <a:cs typeface="Arial" charset="0"/>
              </a:rPr>
              <a:t> California Wines</a:t>
            </a:r>
            <a:r>
              <a:rPr lang="en-US" dirty="0">
                <a:latin typeface="Arial" charset="0"/>
                <a:cs typeface="Arial" charset="0"/>
              </a:rPr>
              <a:t>”</a:t>
            </a:r>
          </a:p>
          <a:p>
            <a:pPr marL="170944" indent="-170944">
              <a:buFont typeface="Arial" pitchFamily="34" charset="0"/>
              <a:buChar char="•"/>
            </a:pPr>
            <a:r>
              <a:rPr lang="en-US" dirty="0">
                <a:latin typeface="Arial" charset="0"/>
                <a:cs typeface="Arial" charset="0"/>
              </a:rPr>
              <a:t>(INTRODUCE YOURSELF, INCLUDING YOUR TITLE AND YOUR ORGANIZATION NAME)</a:t>
            </a:r>
          </a:p>
          <a:p>
            <a:pPr marL="170944" indent="-170944">
              <a:buFont typeface="Arial" pitchFamily="34" charset="0"/>
              <a:buChar char="•"/>
            </a:pPr>
            <a:r>
              <a:rPr lang="en-US" dirty="0">
                <a:latin typeface="Arial" charset="0"/>
                <a:cs typeface="Arial" charset="0"/>
              </a:rPr>
              <a:t>We represent Wine Institute</a:t>
            </a:r>
            <a:r>
              <a:rPr lang="en-US" baseline="0" dirty="0">
                <a:latin typeface="Arial" charset="0"/>
                <a:cs typeface="Arial" charset="0"/>
              </a:rPr>
              <a:t> of California</a:t>
            </a:r>
            <a:r>
              <a:rPr lang="en-US" dirty="0">
                <a:latin typeface="Arial" charset="0"/>
                <a:cs typeface="Arial" charset="0"/>
              </a:rPr>
              <a:t>, the non-profit trade association</a:t>
            </a:r>
            <a:r>
              <a:rPr lang="en-US" baseline="0" dirty="0">
                <a:latin typeface="Arial" charset="0"/>
                <a:cs typeface="Arial" charset="0"/>
              </a:rPr>
              <a:t> of 1,000 California wineries </a:t>
            </a:r>
            <a:r>
              <a:rPr lang="en-US" dirty="0">
                <a:latin typeface="Arial" charset="0"/>
                <a:cs typeface="Arial" charset="0"/>
              </a:rPr>
              <a:t>dedicated to the responsible production,</a:t>
            </a:r>
            <a:r>
              <a:rPr lang="en-US" baseline="0" dirty="0">
                <a:latin typeface="Arial" charset="0"/>
                <a:cs typeface="Arial" charset="0"/>
              </a:rPr>
              <a:t> </a:t>
            </a:r>
            <a:r>
              <a:rPr lang="en-US" dirty="0">
                <a:latin typeface="Arial" charset="0"/>
                <a:cs typeface="Arial" charset="0"/>
              </a:rPr>
              <a:t>promotion and protection of California wines. </a:t>
            </a:r>
          </a:p>
          <a:p>
            <a:pPr marL="170944" indent="-170944">
              <a:buFont typeface="Arial" pitchFamily="34" charset="0"/>
              <a:buChar char="•"/>
            </a:pPr>
            <a:r>
              <a:rPr lang="en-US" baseline="0" dirty="0">
                <a:latin typeface="Arial" panose="020B0604020202020204" pitchFamily="34" charset="0"/>
                <a:cs typeface="Arial" panose="020B0604020202020204" pitchFamily="34" charset="0"/>
              </a:rPr>
              <a:t>California is America’s top wine producer, accounting for 85 percent of U.S. wine.  It is the fourth leading wine producer in the world.</a:t>
            </a:r>
          </a:p>
          <a:p>
            <a:pPr marL="170944" indent="-170944">
              <a:buFont typeface="Arial" pitchFamily="34" charset="0"/>
              <a:buChar char="•"/>
            </a:pPr>
            <a:r>
              <a:rPr lang="en-US" dirty="0">
                <a:latin typeface="Arial" panose="020B0604020202020204" pitchFamily="34" charset="0"/>
                <a:cs typeface="Arial" panose="020B0604020202020204" pitchFamily="34" charset="0"/>
              </a:rPr>
              <a:t>During this presentation, I</a:t>
            </a:r>
            <a:r>
              <a:rPr lang="en-US" baseline="0" dirty="0">
                <a:latin typeface="Arial" panose="020B0604020202020204" pitchFamily="34" charset="0"/>
                <a:cs typeface="Arial" panose="020B0604020202020204" pitchFamily="34" charset="0"/>
              </a:rPr>
              <a:t> will</a:t>
            </a:r>
            <a:r>
              <a:rPr lang="en-US" dirty="0">
                <a:latin typeface="Arial" panose="020B0604020202020204" pitchFamily="34" charset="0"/>
                <a:cs typeface="Arial" panose="020B0604020202020204" pitchFamily="34" charset="0"/>
              </a:rPr>
              <a:t> share with you</a:t>
            </a:r>
            <a:r>
              <a:rPr lang="en-US" baseline="0" dirty="0">
                <a:latin typeface="Arial" panose="020B0604020202020204" pitchFamily="34" charset="0"/>
                <a:cs typeface="Arial" panose="020B0604020202020204" pitchFamily="34" charset="0"/>
              </a:rPr>
              <a:t> information on climate, soils, geography, history, the diverse winegrowing regions, sustainability, food &amp; wine, </a:t>
            </a:r>
            <a:r>
              <a:rPr lang="en-US" dirty="0">
                <a:latin typeface="Arial" panose="020B0604020202020204" pitchFamily="34" charset="0"/>
                <a:cs typeface="Arial" panose="020B0604020202020204" pitchFamily="34" charset="0"/>
              </a:rPr>
              <a:t>and examples of attributes which make California</a:t>
            </a:r>
            <a:r>
              <a:rPr lang="en-US" baseline="0" dirty="0">
                <a:latin typeface="Arial" panose="020B0604020202020204" pitchFamily="34" charset="0"/>
                <a:cs typeface="Arial" panose="020B0604020202020204" pitchFamily="34" charset="0"/>
              </a:rPr>
              <a:t> u</a:t>
            </a:r>
            <a:r>
              <a:rPr lang="en-US" dirty="0">
                <a:latin typeface="Arial" panose="020B0604020202020204" pitchFamily="34" charset="0"/>
                <a:cs typeface="Arial" panose="020B0604020202020204" pitchFamily="34" charset="0"/>
              </a:rPr>
              <a:t>nique in the world of wine. </a:t>
            </a:r>
          </a:p>
          <a:p>
            <a:pPr marL="170944" indent="-170944">
              <a:buFont typeface="Arial" pitchFamily="34" charset="0"/>
              <a:buChar char="•"/>
            </a:pPr>
            <a:r>
              <a:rPr lang="en-US" dirty="0">
                <a:latin typeface="Arial" panose="020B0604020202020204" pitchFamily="34" charset="0"/>
                <a:cs typeface="Arial" panose="020B0604020202020204" pitchFamily="34" charset="0"/>
              </a:rPr>
              <a:t>Thank you for your attention</a:t>
            </a:r>
            <a:r>
              <a:rPr lang="en-US" baseline="0" dirty="0">
                <a:latin typeface="Arial" panose="020B0604020202020204" pitchFamily="34" charset="0"/>
                <a:cs typeface="Arial" panose="020B0604020202020204" pitchFamily="34" charset="0"/>
              </a:rPr>
              <a:t> and enjoy!</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a:t>
            </a:fld>
            <a:endParaRPr lang="en-US"/>
          </a:p>
        </p:txBody>
      </p:sp>
    </p:spTree>
    <p:extLst>
      <p:ext uri="{BB962C8B-B14F-4D97-AF65-F5344CB8AC3E}">
        <p14:creationId xmlns:p14="http://schemas.microsoft.com/office/powerpoint/2010/main" val="1590182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In the 1830s, both Sonoma and Napa Valley first became winegrowing</a:t>
            </a:r>
            <a:r>
              <a:rPr lang="en-US" baseline="0" dirty="0"/>
              <a:t> regions.</a:t>
            </a:r>
          </a:p>
        </p:txBody>
      </p:sp>
      <p:sp>
        <p:nvSpPr>
          <p:cNvPr id="4" name="Slide Number Placeholder 3"/>
          <p:cNvSpPr>
            <a:spLocks noGrp="1"/>
          </p:cNvSpPr>
          <p:nvPr>
            <p:ph type="sldNum" sz="quarter" idx="10"/>
          </p:nvPr>
        </p:nvSpPr>
        <p:spPr/>
        <p:txBody>
          <a:bodyPr/>
          <a:lstStyle/>
          <a:p>
            <a:fld id="{4156E306-0BC5-7741-A200-F1C590E8B0CC}" type="slidenum">
              <a:rPr lang="en-US" smtClean="0"/>
              <a:pPr/>
              <a:t>10</a:t>
            </a:fld>
            <a:endParaRPr lang="en-US"/>
          </a:p>
        </p:txBody>
      </p:sp>
    </p:spTree>
    <p:extLst>
      <p:ext uri="{BB962C8B-B14F-4D97-AF65-F5344CB8AC3E}">
        <p14:creationId xmlns:p14="http://schemas.microsoft.com/office/powerpoint/2010/main" val="67521348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E46C0A"/>
                </a:solidFill>
                <a:latin typeface="Georgia"/>
                <a:cs typeface="Georgia"/>
              </a:rPr>
              <a:t>Ambassadors for California Wines</a:t>
            </a:r>
          </a:p>
          <a:p>
            <a:pPr marL="284905" indent="-284905">
              <a:spcAft>
                <a:spcPts val="598"/>
              </a:spcAft>
              <a:buFont typeface="Arial" pitchFamily="34" charset="0"/>
              <a:buChar char="•"/>
            </a:pPr>
            <a:r>
              <a:rPr lang="en-US" dirty="0">
                <a:solidFill>
                  <a:schemeClr val="bg1"/>
                </a:solidFill>
                <a:latin typeface="Georgia"/>
                <a:cs typeface="Georgia"/>
              </a:rPr>
              <a:t>Wine Institute is an association of 1,000 California wineries, that advocates on public policy matters and promotes the state’s wines worldwide</a:t>
            </a:r>
          </a:p>
          <a:p>
            <a:pPr marL="284905" indent="-284905">
              <a:spcAft>
                <a:spcPts val="598"/>
              </a:spcAft>
              <a:buFont typeface="Arial" pitchFamily="34" charset="0"/>
              <a:buChar char="•"/>
            </a:pPr>
            <a:r>
              <a:rPr lang="en-US" dirty="0">
                <a:solidFill>
                  <a:schemeClr val="bg1"/>
                </a:solidFill>
                <a:latin typeface="Georgia"/>
                <a:cs typeface="Georgia"/>
              </a:rPr>
              <a:t>Headquartered in San Francisco</a:t>
            </a:r>
          </a:p>
          <a:p>
            <a:pPr marL="284905" indent="-284905">
              <a:spcAft>
                <a:spcPts val="598"/>
              </a:spcAft>
              <a:buFont typeface="Arial" pitchFamily="34" charset="0"/>
              <a:buChar char="•"/>
            </a:pPr>
            <a:r>
              <a:rPr lang="en-US" dirty="0">
                <a:solidFill>
                  <a:schemeClr val="bg1"/>
                </a:solidFill>
                <a:latin typeface="Georgia"/>
                <a:cs typeface="Georgia"/>
              </a:rPr>
              <a:t>Representation in Washington, D.C., all 50 U.S. state capitals and 16 international markets</a:t>
            </a:r>
          </a:p>
          <a:p>
            <a:pPr marL="284905" indent="-284905">
              <a:spcAft>
                <a:spcPts val="598"/>
              </a:spcAft>
              <a:buFont typeface="Arial" pitchFamily="34" charset="0"/>
              <a:buChar char="•"/>
            </a:pPr>
            <a:r>
              <a:rPr lang="en-US" dirty="0">
                <a:solidFill>
                  <a:schemeClr val="bg1"/>
                </a:solidFill>
                <a:latin typeface="Georgia"/>
                <a:cs typeface="Georgia"/>
              </a:rPr>
              <a:t>Programs promoting California wines in more than 25 countries</a:t>
            </a:r>
          </a:p>
          <a:p>
            <a:pPr marL="284905" indent="-284905">
              <a:spcAft>
                <a:spcPts val="598"/>
              </a:spcAft>
              <a:buFont typeface="Arial" pitchFamily="34" charset="0"/>
              <a:buChar char="•"/>
            </a:pPr>
            <a:r>
              <a:rPr lang="en-US" dirty="0">
                <a:solidFill>
                  <a:schemeClr val="bg1"/>
                </a:solidFill>
                <a:latin typeface="Georgia"/>
                <a:cs typeface="Georgia"/>
              </a:rPr>
              <a:t>Supporting sustainable winegrowing and winemaking practices</a:t>
            </a:r>
          </a:p>
          <a:p>
            <a:pPr marL="284905" indent="-284905">
              <a:buFont typeface="Arial" pitchFamily="34" charset="0"/>
              <a:buChar char="•"/>
            </a:pPr>
            <a:r>
              <a:rPr lang="en-US" dirty="0">
                <a:solidFill>
                  <a:schemeClr val="bg1"/>
                </a:solidFill>
                <a:latin typeface="Georgia"/>
                <a:cs typeface="Georgia"/>
              </a:rPr>
              <a:t>California Wine Export Program fosters awareness and appreciation for California wines worldwide</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100</a:t>
            </a:fld>
            <a:endParaRPr lang="en-US"/>
          </a:p>
        </p:txBody>
      </p:sp>
    </p:spTree>
    <p:extLst>
      <p:ext uri="{BB962C8B-B14F-4D97-AF65-F5344CB8AC3E}">
        <p14:creationId xmlns:p14="http://schemas.microsoft.com/office/powerpoint/2010/main" val="39199329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b="1" dirty="0">
                <a:solidFill>
                  <a:srgbClr val="E46C0A"/>
                </a:solidFill>
                <a:latin typeface="Georgia"/>
                <a:cs typeface="Georgia"/>
              </a:rPr>
              <a:t>What we do </a:t>
            </a:r>
          </a:p>
          <a:p>
            <a:pPr marL="626793" lvl="1" indent="-170944">
              <a:buFont typeface="Arial" panose="020B0604020202020204" pitchFamily="34" charset="0"/>
              <a:buChar char="•"/>
            </a:pPr>
            <a:r>
              <a:rPr lang="en-US" b="1" dirty="0">
                <a:solidFill>
                  <a:srgbClr val="E46C0A"/>
                </a:solidFill>
                <a:latin typeface="Georgia"/>
                <a:cs typeface="Georgia"/>
              </a:rPr>
              <a:t>We</a:t>
            </a:r>
            <a:r>
              <a:rPr lang="en-US" b="1" dirty="0">
                <a:solidFill>
                  <a:schemeClr val="bg1"/>
                </a:solidFill>
                <a:latin typeface="Georgia"/>
                <a:cs typeface="Georgia"/>
              </a:rPr>
              <a:t> promote our industry.  </a:t>
            </a:r>
            <a:r>
              <a:rPr lang="en-US" dirty="0">
                <a:solidFill>
                  <a:schemeClr val="bg1"/>
                </a:solidFill>
                <a:latin typeface="Georgia"/>
                <a:cs typeface="Georgia"/>
              </a:rPr>
              <a:t>We help tell the story of California wine through our work as a media liaison, our consumer websites and promotional programs in 25 countries of the world.</a:t>
            </a:r>
            <a:br>
              <a:rPr lang="en-US" dirty="0">
                <a:solidFill>
                  <a:schemeClr val="bg1"/>
                </a:solidFill>
                <a:latin typeface="Georgia"/>
                <a:cs typeface="Georgia"/>
              </a:rPr>
            </a:br>
            <a:r>
              <a:rPr lang="en-US" b="1" dirty="0">
                <a:solidFill>
                  <a:schemeClr val="bg1"/>
                </a:solidFill>
                <a:latin typeface="Georgia"/>
                <a:cs typeface="Georgia"/>
              </a:rPr>
              <a:t>We fight business barriers.  </a:t>
            </a:r>
            <a:r>
              <a:rPr lang="en-US" dirty="0">
                <a:solidFill>
                  <a:schemeClr val="bg1"/>
                </a:solidFill>
                <a:latin typeface="Georgia"/>
                <a:cs typeface="Georgia"/>
              </a:rPr>
              <a:t>We help our members navigate thousands of wine laws across the U.S. and internationally related to growing, producing and selling wine. </a:t>
            </a:r>
            <a:br>
              <a:rPr lang="en-US" dirty="0">
                <a:solidFill>
                  <a:schemeClr val="bg1"/>
                </a:solidFill>
                <a:latin typeface="Georgia"/>
                <a:cs typeface="Georgia"/>
              </a:rPr>
            </a:br>
            <a:r>
              <a:rPr lang="en-US" b="1" dirty="0">
                <a:solidFill>
                  <a:schemeClr val="bg1"/>
                </a:solidFill>
                <a:latin typeface="Georgia"/>
                <a:cs typeface="Georgia"/>
              </a:rPr>
              <a:t>We support the enjoyment of wine.  </a:t>
            </a:r>
            <a:r>
              <a:rPr lang="en-US" dirty="0">
                <a:solidFill>
                  <a:schemeClr val="bg1"/>
                </a:solidFill>
                <a:latin typeface="Georgia"/>
                <a:cs typeface="Georgia"/>
              </a:rPr>
              <a:t>We continue to open up U.S. states for direct to consumer shipping and international markets for California wines.</a:t>
            </a:r>
          </a:p>
          <a:p>
            <a:endParaRPr lang="en-US" dirty="0">
              <a:solidFill>
                <a:schemeClr val="bg1"/>
              </a:solidFill>
              <a:latin typeface="Georgia"/>
              <a:cs typeface="Georgia"/>
            </a:endParaRP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101</a:t>
            </a:fld>
            <a:endParaRPr lang="en-US"/>
          </a:p>
        </p:txBody>
      </p:sp>
    </p:spTree>
    <p:extLst>
      <p:ext uri="{BB962C8B-B14F-4D97-AF65-F5344CB8AC3E}">
        <p14:creationId xmlns:p14="http://schemas.microsoft.com/office/powerpoint/2010/main" val="53942511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defTabSz="455850">
              <a:buFont typeface="Arial" panose="020B0604020202020204" pitchFamily="34" charset="0"/>
              <a:buChar char="•"/>
              <a:defRPr/>
            </a:pPr>
            <a:r>
              <a:rPr lang="en-US" dirty="0">
                <a:latin typeface="Times" pitchFamily="18" charset="0"/>
                <a:cs typeface="Times" pitchFamily="18" charset="0"/>
              </a:rPr>
              <a:t>California’s wine industry contributes $57.6 billion in state economic impact</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102</a:t>
            </a:fld>
            <a:endParaRPr lang="en-US"/>
          </a:p>
        </p:txBody>
      </p:sp>
    </p:spTree>
    <p:extLst>
      <p:ext uri="{BB962C8B-B14F-4D97-AF65-F5344CB8AC3E}">
        <p14:creationId xmlns:p14="http://schemas.microsoft.com/office/powerpoint/2010/main" val="342845641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defTabSz="455850">
              <a:buFont typeface="Arial" panose="020B0604020202020204" pitchFamily="34" charset="0"/>
              <a:buChar char="•"/>
              <a:defRPr/>
            </a:pPr>
            <a:r>
              <a:rPr lang="en-US" dirty="0">
                <a:latin typeface="Times" pitchFamily="18" charset="0"/>
                <a:cs typeface="Times" pitchFamily="18" charset="0"/>
              </a:rPr>
              <a:t>California’s wine industry contributes $114 billion  in U.S. economic impact</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103</a:t>
            </a:fld>
            <a:endParaRPr lang="en-US"/>
          </a:p>
        </p:txBody>
      </p:sp>
    </p:spTree>
    <p:extLst>
      <p:ext uri="{BB962C8B-B14F-4D97-AF65-F5344CB8AC3E}">
        <p14:creationId xmlns:p14="http://schemas.microsoft.com/office/powerpoint/2010/main" val="19281014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defTabSz="455850">
              <a:buFont typeface="Arial" panose="020B0604020202020204" pitchFamily="34" charset="0"/>
              <a:buChar char="•"/>
              <a:defRPr/>
            </a:pPr>
            <a:r>
              <a:rPr lang="en-US" dirty="0">
                <a:latin typeface="Times" pitchFamily="18" charset="0"/>
                <a:cs typeface="Times" pitchFamily="18" charset="0"/>
              </a:rPr>
              <a:t>California’s wine industry contributes 325,000 jobs in California</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104</a:t>
            </a:fld>
            <a:endParaRPr lang="en-US"/>
          </a:p>
        </p:txBody>
      </p:sp>
    </p:spTree>
    <p:extLst>
      <p:ext uri="{BB962C8B-B14F-4D97-AF65-F5344CB8AC3E}">
        <p14:creationId xmlns:p14="http://schemas.microsoft.com/office/powerpoint/2010/main" val="276788024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latin typeface="Times" pitchFamily="18" charset="0"/>
                <a:cs typeface="Times" pitchFamily="18" charset="0"/>
              </a:rPr>
              <a:t>California’s wine industry contributes 786,000 jobs in the U.S.</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105</a:t>
            </a:fld>
            <a:endParaRPr lang="en-US"/>
          </a:p>
        </p:txBody>
      </p:sp>
    </p:spTree>
    <p:extLst>
      <p:ext uri="{BB962C8B-B14F-4D97-AF65-F5344CB8AC3E}">
        <p14:creationId xmlns:p14="http://schemas.microsoft.com/office/powerpoint/2010/main" val="218414889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latin typeface="Times" pitchFamily="18" charset="0"/>
                <a:cs typeface="Times" pitchFamily="18" charset="0"/>
              </a:rPr>
              <a:t>23.6 million wine-related</a:t>
            </a:r>
            <a:r>
              <a:rPr lang="en-US" baseline="0" dirty="0">
                <a:latin typeface="Times" pitchFamily="18" charset="0"/>
                <a:cs typeface="Times" pitchFamily="18" charset="0"/>
              </a:rPr>
              <a:t> visits to </a:t>
            </a:r>
            <a:r>
              <a:rPr lang="en-US" dirty="0">
                <a:latin typeface="Times" pitchFamily="18" charset="0"/>
                <a:cs typeface="Times" pitchFamily="18" charset="0"/>
              </a:rPr>
              <a:t>California wine regions annually</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106</a:t>
            </a:fld>
            <a:endParaRPr lang="en-US"/>
          </a:p>
        </p:txBody>
      </p:sp>
    </p:spTree>
    <p:extLst>
      <p:ext uri="{BB962C8B-B14F-4D97-AF65-F5344CB8AC3E}">
        <p14:creationId xmlns:p14="http://schemas.microsoft.com/office/powerpoint/2010/main" val="5538973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4905" indent="-284905">
              <a:buFont typeface="Arial" pitchFamily="34" charset="0"/>
              <a:buChar char="•"/>
            </a:pPr>
            <a:r>
              <a:rPr lang="en-US" dirty="0">
                <a:solidFill>
                  <a:schemeClr val="bg1"/>
                </a:solidFill>
                <a:latin typeface="Georgia"/>
                <a:cs typeface="Georgia"/>
              </a:rPr>
              <a:t>California wines are growing around the world</a:t>
            </a:r>
          </a:p>
          <a:p>
            <a:pPr marL="284905" indent="-284905">
              <a:buFont typeface="Arial" pitchFamily="34" charset="0"/>
              <a:buChar char="•"/>
            </a:pPr>
            <a:r>
              <a:rPr lang="en-US" dirty="0">
                <a:solidFill>
                  <a:schemeClr val="bg1"/>
                </a:solidFill>
                <a:latin typeface="Georgia"/>
                <a:cs typeface="Georgia"/>
              </a:rPr>
              <a:t>California is the fourth largest wine producer in the world (after France, Italy, Spain)</a:t>
            </a:r>
          </a:p>
          <a:p>
            <a:pPr marL="284905" indent="-284905">
              <a:spcBef>
                <a:spcPts val="598"/>
              </a:spcBef>
              <a:buFont typeface="Arial" pitchFamily="34" charset="0"/>
              <a:buChar char="•"/>
            </a:pPr>
            <a:r>
              <a:rPr lang="en-US" dirty="0">
                <a:solidFill>
                  <a:schemeClr val="bg1"/>
                </a:solidFill>
                <a:latin typeface="Georgia"/>
                <a:cs typeface="Georgia"/>
              </a:rPr>
              <a:t>California wine exports set a record in 2015, reaching $1.6 billion in</a:t>
            </a:r>
            <a:r>
              <a:rPr lang="en-US" baseline="0" dirty="0">
                <a:solidFill>
                  <a:schemeClr val="bg1"/>
                </a:solidFill>
                <a:latin typeface="Georgia"/>
                <a:cs typeface="Georgia"/>
              </a:rPr>
              <a:t> winery revenues</a:t>
            </a:r>
            <a:endParaRPr lang="en-US" dirty="0">
              <a:solidFill>
                <a:schemeClr val="bg1"/>
              </a:solidFill>
              <a:latin typeface="Georgia"/>
              <a:cs typeface="Georgia"/>
            </a:endParaRPr>
          </a:p>
          <a:p>
            <a:pPr marL="284905" indent="-284905">
              <a:spcBef>
                <a:spcPts val="598"/>
              </a:spcBef>
              <a:buFont typeface="Arial" pitchFamily="34" charset="0"/>
              <a:buChar char="•"/>
            </a:pPr>
            <a:r>
              <a:rPr lang="en-US" dirty="0">
                <a:solidFill>
                  <a:schemeClr val="bg1"/>
                </a:solidFill>
                <a:latin typeface="Georgia"/>
                <a:cs typeface="Georgia"/>
              </a:rPr>
              <a:t>California wine sales in the U.S., the world’s largest wine market, have grown over the last 21 years</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108</a:t>
            </a:fld>
            <a:endParaRPr lang="en-US"/>
          </a:p>
        </p:txBody>
      </p:sp>
    </p:spTree>
    <p:extLst>
      <p:ext uri="{BB962C8B-B14F-4D97-AF65-F5344CB8AC3E}">
        <p14:creationId xmlns:p14="http://schemas.microsoft.com/office/powerpoint/2010/main" val="83271911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4905" indent="-284905">
              <a:spcAft>
                <a:spcPts val="598"/>
              </a:spcAft>
              <a:buFont typeface="Arial" pitchFamily="34" charset="0"/>
              <a:buChar char="•"/>
            </a:pPr>
            <a:r>
              <a:rPr lang="en-US" dirty="0">
                <a:solidFill>
                  <a:schemeClr val="bg1"/>
                </a:solidFill>
                <a:latin typeface="Georgia"/>
                <a:cs typeface="Georgia"/>
              </a:rPr>
              <a:t>85% of U.S. wine comes from California</a:t>
            </a:r>
          </a:p>
          <a:p>
            <a:pPr marL="284905" indent="-284905">
              <a:spcAft>
                <a:spcPts val="598"/>
              </a:spcAft>
              <a:buFont typeface="Arial" pitchFamily="34" charset="0"/>
              <a:buChar char="•"/>
            </a:pPr>
            <a:r>
              <a:rPr lang="en-US" dirty="0">
                <a:solidFill>
                  <a:schemeClr val="bg1"/>
                </a:solidFill>
                <a:latin typeface="Georgia"/>
                <a:cs typeface="Georgia"/>
              </a:rPr>
              <a:t>90% of U.S. wine exports come from California	</a:t>
            </a:r>
          </a:p>
          <a:p>
            <a:pPr marL="284905" indent="-284905">
              <a:spcAft>
                <a:spcPts val="598"/>
              </a:spcAft>
              <a:buFont typeface="Arial" pitchFamily="34" charset="0"/>
              <a:buChar char="•"/>
            </a:pPr>
            <a:r>
              <a:rPr lang="en-US" dirty="0">
                <a:solidFill>
                  <a:schemeClr val="bg1"/>
                </a:solidFill>
                <a:latin typeface="Georgia"/>
                <a:cs typeface="Georgia"/>
              </a:rPr>
              <a:t>275million 9-liter cases produced annually</a:t>
            </a:r>
          </a:p>
          <a:p>
            <a:pPr marL="284905" indent="-284905">
              <a:buFont typeface="Arial" pitchFamily="34" charset="0"/>
              <a:buChar char="•"/>
            </a:pPr>
            <a:r>
              <a:rPr lang="en-US" dirty="0">
                <a:solidFill>
                  <a:schemeClr val="bg1"/>
                </a:solidFill>
                <a:latin typeface="Georgia"/>
                <a:cs typeface="Georgia"/>
              </a:rPr>
              <a:t>4 million tons (3.6 billion kilograms) of harvested </a:t>
            </a:r>
            <a:r>
              <a:rPr lang="en-US" dirty="0" err="1">
                <a:solidFill>
                  <a:schemeClr val="bg1"/>
                </a:solidFill>
                <a:latin typeface="Georgia"/>
                <a:cs typeface="Georgia"/>
              </a:rPr>
              <a:t>winegrapes</a:t>
            </a:r>
            <a:r>
              <a:rPr lang="en-US" dirty="0">
                <a:solidFill>
                  <a:schemeClr val="bg1"/>
                </a:solidFill>
                <a:latin typeface="Georgia"/>
                <a:cs typeface="Georgia"/>
              </a:rPr>
              <a:t> annually</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109</a:t>
            </a:fld>
            <a:endParaRPr lang="en-US"/>
          </a:p>
        </p:txBody>
      </p:sp>
    </p:spTree>
    <p:extLst>
      <p:ext uri="{BB962C8B-B14F-4D97-AF65-F5344CB8AC3E}">
        <p14:creationId xmlns:p14="http://schemas.microsoft.com/office/powerpoint/2010/main" val="97301352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latin typeface="Times" pitchFamily="18" charset="0"/>
                <a:cs typeface="Times" pitchFamily="18" charset="0"/>
              </a:rPr>
              <a:t>“Life is too short to drink bad wine.”   --</a:t>
            </a:r>
            <a:r>
              <a:rPr lang="en-US" i="1" dirty="0">
                <a:solidFill>
                  <a:srgbClr val="FFC907"/>
                </a:solidFill>
                <a:latin typeface="Times" pitchFamily="18" charset="0"/>
                <a:cs typeface="Times" pitchFamily="18" charset="0"/>
              </a:rPr>
              <a:t>Anonymous</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110</a:t>
            </a:fld>
            <a:endParaRPr lang="en-US"/>
          </a:p>
        </p:txBody>
      </p:sp>
    </p:spTree>
    <p:extLst>
      <p:ext uri="{BB962C8B-B14F-4D97-AF65-F5344CB8AC3E}">
        <p14:creationId xmlns:p14="http://schemas.microsoft.com/office/powerpoint/2010/main" val="3745446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The gold rush represented the start of a period of vineyard expansion</a:t>
            </a:r>
            <a:r>
              <a:rPr lang="en-US" baseline="0" dirty="0"/>
              <a:t> throughout California, as the state’s population expanded.</a:t>
            </a:r>
          </a:p>
          <a:p>
            <a:pPr marL="174192" indent="-174192">
              <a:buFont typeface="Arial" panose="020B0604020202020204" pitchFamily="34" charset="0"/>
              <a:buChar char="•"/>
            </a:pPr>
            <a:r>
              <a:rPr lang="en-US" baseline="0" dirty="0"/>
              <a:t>The first commercial wineries were established during that period.</a:t>
            </a:r>
          </a:p>
          <a:p>
            <a:pPr marL="174192" indent="-174192" defTabSz="455850">
              <a:buFont typeface="Arial" panose="020B0604020202020204" pitchFamily="34" charset="0"/>
              <a:buChar char="•"/>
              <a:defRPr/>
            </a:pPr>
            <a:r>
              <a:rPr lang="en-US" baseline="0" dirty="0"/>
              <a:t>In 1857, </a:t>
            </a:r>
            <a:r>
              <a:rPr lang="en-US" dirty="0" err="1">
                <a:solidFill>
                  <a:schemeClr val="bg1"/>
                </a:solidFill>
                <a:latin typeface="Georgia" pitchFamily="18" charset="0"/>
                <a:cs typeface="Times"/>
              </a:rPr>
              <a:t>Agoston</a:t>
            </a:r>
            <a:r>
              <a:rPr lang="en-US" dirty="0">
                <a:solidFill>
                  <a:schemeClr val="bg1"/>
                </a:solidFill>
                <a:latin typeface="Georgia" pitchFamily="18" charset="0"/>
                <a:cs typeface="Times"/>
              </a:rPr>
              <a:t> </a:t>
            </a:r>
            <a:r>
              <a:rPr lang="en-US" dirty="0" err="1">
                <a:solidFill>
                  <a:schemeClr val="bg1"/>
                </a:solidFill>
                <a:latin typeface="Georgia" pitchFamily="18" charset="0"/>
                <a:cs typeface="Times"/>
              </a:rPr>
              <a:t>Haraszthy</a:t>
            </a:r>
            <a:r>
              <a:rPr lang="en-US" dirty="0">
                <a:solidFill>
                  <a:schemeClr val="bg1"/>
                </a:solidFill>
                <a:latin typeface="Georgia" pitchFamily="18" charset="0"/>
                <a:cs typeface="Times"/>
              </a:rPr>
              <a:t> founded Buena Vista Winery, California’s first commercial winery, in Sonoma</a:t>
            </a:r>
          </a:p>
          <a:p>
            <a:pPr marL="174192" indent="-174192" defTabSz="455850">
              <a:buFont typeface="Arial" panose="020B0604020202020204" pitchFamily="34" charset="0"/>
              <a:buChar char="•"/>
              <a:defRPr/>
            </a:pPr>
            <a:r>
              <a:rPr lang="en-US" dirty="0">
                <a:solidFill>
                  <a:schemeClr val="bg1"/>
                </a:solidFill>
                <a:latin typeface="Georgia" pitchFamily="18" charset="0"/>
                <a:cs typeface="Times"/>
              </a:rPr>
              <a:t>1856-1858:  after the Gold Rush, plantings vastly expanded in California, from 1.5 million vines to nearly 4 million vines in two years</a:t>
            </a:r>
          </a:p>
          <a:p>
            <a:pPr marL="174192" indent="-174192" defTabSz="455850">
              <a:buFont typeface="Arial" panose="020B0604020202020204" pitchFamily="34" charset="0"/>
              <a:buChar char="•"/>
              <a:defRPr/>
            </a:pPr>
            <a:r>
              <a:rPr lang="en-US" dirty="0">
                <a:solidFill>
                  <a:schemeClr val="bg1"/>
                </a:solidFill>
                <a:latin typeface="Georgia" pitchFamily="18" charset="0"/>
                <a:cs typeface="Times"/>
              </a:rPr>
              <a:t>In 1861, Charles Krug founded Napa Valley’s first commercial winery</a:t>
            </a:r>
          </a:p>
          <a:p>
            <a:pPr marL="174192" indent="-174192" defTabSz="455850">
              <a:buFont typeface="Arial" panose="020B0604020202020204" pitchFamily="34" charset="0"/>
              <a:buChar char="•"/>
              <a:defRPr/>
            </a:pPr>
            <a:endParaRPr lang="en-US" dirty="0">
              <a:solidFill>
                <a:schemeClr val="bg1"/>
              </a:solidFill>
              <a:latin typeface="Georgia" pitchFamily="18" charset="0"/>
              <a:cs typeface="Times"/>
            </a:endParaRPr>
          </a:p>
          <a:p>
            <a:pPr marL="174192" indent="-174192">
              <a:buFont typeface="Arial" panose="020B0604020202020204" pitchFamily="34" charset="0"/>
              <a:buChar char="•"/>
            </a:pPr>
            <a:endParaRPr lang="en-US" baseline="0" dirty="0"/>
          </a:p>
          <a:p>
            <a:pPr marL="174192" indent="-174192">
              <a:buFont typeface="Arial" panose="020B0604020202020204" pitchFamily="34" charset="0"/>
              <a:buChar char="•"/>
            </a:pPr>
            <a:endParaRPr lang="en-US" baseline="0" dirty="0"/>
          </a:p>
          <a:p>
            <a:pPr marL="174192" indent="-1741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11</a:t>
            </a:fld>
            <a:endParaRPr lang="en-US"/>
          </a:p>
        </p:txBody>
      </p:sp>
    </p:spTree>
    <p:extLst>
      <p:ext uri="{BB962C8B-B14F-4D97-AF65-F5344CB8AC3E}">
        <p14:creationId xmlns:p14="http://schemas.microsoft.com/office/powerpoint/2010/main" val="216102292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solidFill>
                  <a:schemeClr val="bg1"/>
                </a:solidFill>
                <a:latin typeface="Georgia"/>
                <a:cs typeface="Georgia"/>
              </a:rPr>
              <a:t>Fresh, exciting, alive, passionate – the personality and beauty of California inspires its delicious wines</a:t>
            </a:r>
          </a:p>
          <a:p>
            <a:endParaRPr lang="en-US" dirty="0">
              <a:solidFill>
                <a:schemeClr val="bg1"/>
              </a:solidFill>
              <a:latin typeface="Georgia"/>
              <a:cs typeface="Georgia"/>
            </a:endParaRPr>
          </a:p>
          <a:p>
            <a:pPr marL="170944" indent="-170944">
              <a:buFont typeface="Arial" panose="020B0604020202020204" pitchFamily="34" charset="0"/>
              <a:buChar char="•"/>
            </a:pPr>
            <a:r>
              <a:rPr lang="en-US" dirty="0">
                <a:solidFill>
                  <a:schemeClr val="bg1"/>
                </a:solidFill>
                <a:latin typeface="Georgia"/>
                <a:cs typeface="Georgia"/>
              </a:rPr>
              <a:t>California’s natural attributes and the skills of its winemakers bring them to life</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111</a:t>
            </a:fld>
            <a:endParaRPr lang="en-US"/>
          </a:p>
        </p:txBody>
      </p:sp>
    </p:spTree>
    <p:extLst>
      <p:ext uri="{BB962C8B-B14F-4D97-AF65-F5344CB8AC3E}">
        <p14:creationId xmlns:p14="http://schemas.microsoft.com/office/powerpoint/2010/main" val="20662159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112</a:t>
            </a:fld>
            <a:endParaRPr lang="en-US"/>
          </a:p>
        </p:txBody>
      </p:sp>
    </p:spTree>
    <p:extLst>
      <p:ext uri="{BB962C8B-B14F-4D97-AF65-F5344CB8AC3E}">
        <p14:creationId xmlns:p14="http://schemas.microsoft.com/office/powerpoint/2010/main" val="296553136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34" indent="-170934" defTabSz="455824">
              <a:lnSpc>
                <a:spcPct val="150000"/>
              </a:lnSpc>
              <a:spcBef>
                <a:spcPts val="598"/>
              </a:spcBef>
              <a:spcAft>
                <a:spcPts val="598"/>
              </a:spcAft>
              <a:buFont typeface="Arial" panose="020B0604020202020204" pitchFamily="34" charset="0"/>
              <a:buChar char="•"/>
              <a:defRPr/>
            </a:pPr>
            <a:r>
              <a:rPr lang="en-US" baseline="0" dirty="0"/>
              <a:t>More than 21 million visitors come to California wine regions each year.</a:t>
            </a:r>
          </a:p>
          <a:p>
            <a:pPr marL="170934" indent="-170934" defTabSz="455824">
              <a:lnSpc>
                <a:spcPct val="150000"/>
              </a:lnSpc>
              <a:spcBef>
                <a:spcPts val="598"/>
              </a:spcBef>
              <a:spcAft>
                <a:spcPts val="598"/>
              </a:spcAft>
              <a:buFont typeface="Arial" panose="020B0604020202020204" pitchFamily="34" charset="0"/>
              <a:buChar char="•"/>
              <a:defRPr/>
            </a:pPr>
            <a:r>
              <a:rPr lang="en-US" baseline="0" dirty="0"/>
              <a:t>www.Discovercaliforniawines.com was created to help consumers </a:t>
            </a:r>
            <a:r>
              <a:rPr lang="en-US" dirty="0"/>
              <a:t>find</a:t>
            </a:r>
            <a:r>
              <a:rPr lang="en-US" baseline="0" dirty="0"/>
              <a:t> direct links to California wineries, winery events and all things California wine.</a:t>
            </a:r>
            <a:endParaRPr lang="en-US" dirty="0"/>
          </a:p>
          <a:p>
            <a:pPr marL="170934" indent="-170934">
              <a:buFont typeface="Arial" panose="020B0604020202020204" pitchFamily="34" charset="0"/>
              <a:buChar char="•"/>
            </a:pPr>
            <a:r>
              <a:rPr lang="en-US" dirty="0"/>
              <a:t>The</a:t>
            </a:r>
            <a:r>
              <a:rPr lang="en-US" baseline="0" dirty="0"/>
              <a:t> website is available in English and in foreign-language versions for the following countries: China, Germany, Hong Kong, Japan, Mexico, Quebec (Canada), South Korea, Taiwan.</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113</a:t>
            </a:fld>
            <a:endParaRPr lang="en-US"/>
          </a:p>
        </p:txBody>
      </p:sp>
    </p:spTree>
    <p:extLst>
      <p:ext uri="{BB962C8B-B14F-4D97-AF65-F5344CB8AC3E}">
        <p14:creationId xmlns:p14="http://schemas.microsoft.com/office/powerpoint/2010/main" val="36420982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p:spPr>
        <p:txBody>
          <a:bodyPr/>
          <a:lstStyle/>
          <a:p>
            <a:endParaRPr lang="en-US" altLang="en-US">
              <a:latin typeface="Arial" pitchFamily="34" charset="0"/>
              <a:ea typeface="ＭＳ Ｐゴシック" pitchFamily="34" charset="-128"/>
            </a:endParaRPr>
          </a:p>
        </p:txBody>
      </p:sp>
      <p:sp>
        <p:nvSpPr>
          <p:cNvPr id="138244" name="Slide Number Placeholder 3"/>
          <p:cNvSpPr>
            <a:spLocks noGrp="1"/>
          </p:cNvSpPr>
          <p:nvPr>
            <p:ph type="sldNum" sz="quarter" idx="5"/>
          </p:nvPr>
        </p:nvSpPr>
        <p:spPr>
          <a:noFill/>
        </p:spPr>
        <p:txBody>
          <a:bodyPr/>
          <a:lstStyle>
            <a:lvl1pPr defTabSz="924362" eaLnBrk="0" hangingPunct="0">
              <a:spcBef>
                <a:spcPct val="30000"/>
              </a:spcBef>
              <a:defRPr sz="1200">
                <a:solidFill>
                  <a:schemeClr val="tx1"/>
                </a:solidFill>
                <a:latin typeface="Arial" pitchFamily="34" charset="0"/>
                <a:ea typeface="ＭＳ Ｐゴシック" pitchFamily="34" charset="-128"/>
              </a:defRPr>
            </a:lvl1pPr>
            <a:lvl2pPr marL="740755" indent="-284905" defTabSz="924362" eaLnBrk="0" hangingPunct="0">
              <a:spcBef>
                <a:spcPct val="30000"/>
              </a:spcBef>
              <a:defRPr sz="1200">
                <a:solidFill>
                  <a:schemeClr val="tx1"/>
                </a:solidFill>
                <a:latin typeface="Arial" pitchFamily="34" charset="0"/>
                <a:ea typeface="ＭＳ Ｐゴシック" pitchFamily="34" charset="-128"/>
              </a:defRPr>
            </a:lvl2pPr>
            <a:lvl3pPr marL="1139624" indent="-227925" defTabSz="924362" eaLnBrk="0" hangingPunct="0">
              <a:spcBef>
                <a:spcPct val="30000"/>
              </a:spcBef>
              <a:defRPr sz="1200">
                <a:solidFill>
                  <a:schemeClr val="tx1"/>
                </a:solidFill>
                <a:latin typeface="Arial" pitchFamily="34" charset="0"/>
                <a:ea typeface="ＭＳ Ｐゴシック" pitchFamily="34" charset="-128"/>
              </a:defRPr>
            </a:lvl3pPr>
            <a:lvl4pPr marL="1595472" indent="-227925" defTabSz="924362" eaLnBrk="0" hangingPunct="0">
              <a:spcBef>
                <a:spcPct val="30000"/>
              </a:spcBef>
              <a:defRPr sz="1200">
                <a:solidFill>
                  <a:schemeClr val="tx1"/>
                </a:solidFill>
                <a:latin typeface="Arial" pitchFamily="34" charset="0"/>
                <a:ea typeface="ＭＳ Ｐゴシック" pitchFamily="34" charset="-128"/>
              </a:defRPr>
            </a:lvl4pPr>
            <a:lvl5pPr marL="2051323" indent="-227925" defTabSz="924362" eaLnBrk="0" hangingPunct="0">
              <a:spcBef>
                <a:spcPct val="30000"/>
              </a:spcBef>
              <a:defRPr sz="1200">
                <a:solidFill>
                  <a:schemeClr val="tx1"/>
                </a:solidFill>
                <a:latin typeface="Arial" pitchFamily="34" charset="0"/>
                <a:ea typeface="ＭＳ Ｐゴシック" pitchFamily="34" charset="-128"/>
              </a:defRPr>
            </a:lvl5pPr>
            <a:lvl6pPr marL="2507175" indent="-227925" defTabSz="924362" eaLnBrk="0" fontAlgn="base" hangingPunct="0">
              <a:spcBef>
                <a:spcPct val="30000"/>
              </a:spcBef>
              <a:spcAft>
                <a:spcPct val="0"/>
              </a:spcAft>
              <a:defRPr sz="1200">
                <a:solidFill>
                  <a:schemeClr val="tx1"/>
                </a:solidFill>
                <a:latin typeface="Arial" pitchFamily="34" charset="0"/>
                <a:ea typeface="ＭＳ Ｐゴシック" pitchFamily="34" charset="-128"/>
              </a:defRPr>
            </a:lvl6pPr>
            <a:lvl7pPr marL="2963022" indent="-227925" defTabSz="924362" eaLnBrk="0" fontAlgn="base" hangingPunct="0">
              <a:spcBef>
                <a:spcPct val="30000"/>
              </a:spcBef>
              <a:spcAft>
                <a:spcPct val="0"/>
              </a:spcAft>
              <a:defRPr sz="1200">
                <a:solidFill>
                  <a:schemeClr val="tx1"/>
                </a:solidFill>
                <a:latin typeface="Arial" pitchFamily="34" charset="0"/>
                <a:ea typeface="ＭＳ Ｐゴシック" pitchFamily="34" charset="-128"/>
              </a:defRPr>
            </a:lvl7pPr>
            <a:lvl8pPr marL="3418873" indent="-227925" defTabSz="924362" eaLnBrk="0" fontAlgn="base" hangingPunct="0">
              <a:spcBef>
                <a:spcPct val="30000"/>
              </a:spcBef>
              <a:spcAft>
                <a:spcPct val="0"/>
              </a:spcAft>
              <a:defRPr sz="1200">
                <a:solidFill>
                  <a:schemeClr val="tx1"/>
                </a:solidFill>
                <a:latin typeface="Arial" pitchFamily="34" charset="0"/>
                <a:ea typeface="ＭＳ Ｐゴシック" pitchFamily="34" charset="-128"/>
              </a:defRPr>
            </a:lvl8pPr>
            <a:lvl9pPr marL="3874721" indent="-227925" defTabSz="924362" eaLnBrk="0" fontAlgn="base" hangingPunct="0">
              <a:spcBef>
                <a:spcPct val="30000"/>
              </a:spcBef>
              <a:spcAft>
                <a:spcPct val="0"/>
              </a:spcAft>
              <a:defRPr sz="1200">
                <a:solidFill>
                  <a:schemeClr val="tx1"/>
                </a:solidFill>
                <a:latin typeface="Arial" pitchFamily="34" charset="0"/>
                <a:ea typeface="ＭＳ Ｐゴシック" pitchFamily="34" charset="-128"/>
              </a:defRPr>
            </a:lvl9pPr>
          </a:lstStyle>
          <a:p>
            <a:pPr eaLnBrk="1" hangingPunct="1">
              <a:spcBef>
                <a:spcPct val="0"/>
              </a:spcBef>
            </a:pPr>
            <a:fld id="{8BEAD58E-607E-4E2C-AD69-E4EB9722A840}" type="slidenum">
              <a:rPr lang="en-US" altLang="en-US" smtClean="0">
                <a:solidFill>
                  <a:srgbClr val="000000"/>
                </a:solidFill>
              </a:rPr>
              <a:pPr eaLnBrk="1" hangingPunct="1">
                <a:spcBef>
                  <a:spcPct val="0"/>
                </a:spcBef>
              </a:pPr>
              <a:t>114</a:t>
            </a:fld>
            <a:endParaRPr lang="en-US" altLang="en-US">
              <a:solidFill>
                <a:srgbClr val="000000"/>
              </a:solidFill>
            </a:endParaRPr>
          </a:p>
        </p:txBody>
      </p:sp>
    </p:spTree>
    <p:extLst>
      <p:ext uri="{BB962C8B-B14F-4D97-AF65-F5344CB8AC3E}">
        <p14:creationId xmlns:p14="http://schemas.microsoft.com/office/powerpoint/2010/main" val="924400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The American wine industry was thriving in the early 1900s, but Prohibition, which outlawed the commercial production of alcoholic beverages and lasted from 1919 to 1933,</a:t>
            </a:r>
            <a:r>
              <a:rPr lang="en-US" baseline="0" dirty="0"/>
              <a:t> was a huge setback and nearly wiped out the commercial wine industry in California and the rest of the U.S.  Some wineries survived by supplying grapes for home winemakers and religious services.</a:t>
            </a:r>
          </a:p>
          <a:p>
            <a:pPr marL="174192" indent="-174192">
              <a:buFont typeface="Arial" panose="020B0604020202020204" pitchFamily="34" charset="0"/>
              <a:buChar char="•"/>
            </a:pPr>
            <a:endParaRPr lang="en-US" baseline="0" dirty="0"/>
          </a:p>
          <a:p>
            <a:pPr marL="174192" indent="-174192">
              <a:buFont typeface="Arial" panose="020B0604020202020204" pitchFamily="34" charset="0"/>
              <a:buChar char="•"/>
            </a:pPr>
            <a:r>
              <a:rPr lang="en-US" baseline="0" dirty="0"/>
              <a:t>1900 – the American wine industry prospered with wines exported around the world</a:t>
            </a:r>
          </a:p>
          <a:p>
            <a:pPr marL="174192" indent="-174192" defTabSz="455850">
              <a:buFont typeface="Arial" panose="020B0604020202020204" pitchFamily="34" charset="0"/>
              <a:buChar char="•"/>
              <a:defRPr/>
            </a:pPr>
            <a:r>
              <a:rPr lang="en-US" baseline="0" dirty="0"/>
              <a:t>1919 - P</a:t>
            </a:r>
            <a:r>
              <a:rPr lang="en-US" dirty="0">
                <a:solidFill>
                  <a:schemeClr val="bg1"/>
                </a:solidFill>
                <a:latin typeface="Georgia" pitchFamily="18" charset="0"/>
                <a:cs typeface="Times"/>
              </a:rPr>
              <a:t>rohibition in the U.S. outlawed the commercial production of wine – California wine production dropped 94%</a:t>
            </a:r>
          </a:p>
          <a:p>
            <a:pPr marL="174192" indent="-174192">
              <a:buFont typeface="Arial" panose="020B0604020202020204" pitchFamily="34" charset="0"/>
              <a:buChar char="•"/>
            </a:pPr>
            <a:r>
              <a:rPr lang="en-US" baseline="0" dirty="0"/>
              <a:t>1933 – Prohibition was repealed</a:t>
            </a:r>
            <a:endParaRPr lang="en-US" dirty="0"/>
          </a:p>
          <a:p>
            <a:pPr marL="174192" indent="-174192">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12</a:t>
            </a:fld>
            <a:endParaRPr lang="en-US"/>
          </a:p>
        </p:txBody>
      </p:sp>
    </p:spTree>
    <p:extLst>
      <p:ext uri="{BB962C8B-B14F-4D97-AF65-F5344CB8AC3E}">
        <p14:creationId xmlns:p14="http://schemas.microsoft.com/office/powerpoint/2010/main" val="3986706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Following the repeal</a:t>
            </a:r>
            <a:r>
              <a:rPr lang="en-US" baseline="0" dirty="0"/>
              <a:t> of prohibition in 1933, new wineries were started, Wine Institute was established and academic institutions began research and education to help re-build the California wine industry. </a:t>
            </a:r>
          </a:p>
          <a:p>
            <a:pPr marL="174192" indent="-174192">
              <a:buFont typeface="Arial" panose="020B0604020202020204" pitchFamily="34" charset="0"/>
              <a:buChar char="•"/>
            </a:pPr>
            <a:endParaRPr lang="en-US" baseline="0" dirty="0"/>
          </a:p>
          <a:p>
            <a:pPr marL="174192" indent="-174192" defTabSz="455850">
              <a:buFont typeface="Arial" panose="020B0604020202020204" pitchFamily="34" charset="0"/>
              <a:buChar char="•"/>
              <a:defRPr/>
            </a:pPr>
            <a:r>
              <a:rPr lang="en-US" baseline="0" dirty="0"/>
              <a:t>1933 - </a:t>
            </a:r>
            <a:r>
              <a:rPr lang="en-US" dirty="0">
                <a:solidFill>
                  <a:schemeClr val="bg1"/>
                </a:solidFill>
                <a:latin typeface="Georgia" pitchFamily="18" charset="0"/>
                <a:cs typeface="Times"/>
              </a:rPr>
              <a:t>Ernest and Julio Gallo start E. &amp; J. Gallo Winery in Modesto; today it is the largest winery in the world</a:t>
            </a:r>
          </a:p>
          <a:p>
            <a:pPr marL="174192" indent="-174192">
              <a:buFont typeface="Arial" panose="020B0604020202020204" pitchFamily="34" charset="0"/>
              <a:buChar char="•"/>
            </a:pPr>
            <a:r>
              <a:rPr lang="en-US" baseline="0" dirty="0"/>
              <a:t>1934 – Wine Institute of California is established</a:t>
            </a:r>
          </a:p>
          <a:p>
            <a:pPr marL="174192" indent="-174192" defTabSz="455850">
              <a:buFont typeface="Arial" panose="020B0604020202020204" pitchFamily="34" charset="0"/>
              <a:buChar char="•"/>
              <a:defRPr/>
            </a:pPr>
            <a:r>
              <a:rPr lang="en-US" baseline="0" dirty="0"/>
              <a:t>1935 – University</a:t>
            </a:r>
            <a:r>
              <a:rPr lang="en-US" dirty="0">
                <a:solidFill>
                  <a:schemeClr val="bg1"/>
                </a:solidFill>
                <a:latin typeface="Georgia" pitchFamily="18" charset="0"/>
                <a:cs typeface="Times"/>
              </a:rPr>
              <a:t> of California at Berkeley and Davis lead viticulture and winemaking research and education</a:t>
            </a:r>
            <a:r>
              <a:rPr lang="en-US" baseline="0" dirty="0">
                <a:solidFill>
                  <a:schemeClr val="bg1"/>
                </a:solidFill>
                <a:latin typeface="Georgia" pitchFamily="18" charset="0"/>
                <a:cs typeface="Times"/>
              </a:rPr>
              <a:t> as the industry rebuilds itself following prohibition</a:t>
            </a:r>
            <a:endParaRPr lang="en-US" dirty="0">
              <a:solidFill>
                <a:schemeClr val="bg1"/>
              </a:solidFill>
              <a:latin typeface="Georgia" pitchFamily="18" charset="0"/>
              <a:cs typeface="Times"/>
            </a:endParaRPr>
          </a:p>
          <a:p>
            <a:pPr marL="174192" indent="-1741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13</a:t>
            </a:fld>
            <a:endParaRPr lang="en-US"/>
          </a:p>
        </p:txBody>
      </p:sp>
    </p:spTree>
    <p:extLst>
      <p:ext uri="{BB962C8B-B14F-4D97-AF65-F5344CB8AC3E}">
        <p14:creationId xmlns:p14="http://schemas.microsoft.com/office/powerpoint/2010/main" val="2439560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The 1960s and 1970s saw a surge of vineyard</a:t>
            </a:r>
            <a:r>
              <a:rPr lang="en-US" baseline="0" dirty="0"/>
              <a:t> planting</a:t>
            </a:r>
            <a:r>
              <a:rPr lang="en-US" dirty="0"/>
              <a:t>s</a:t>
            </a:r>
            <a:r>
              <a:rPr lang="en-US" baseline="0" dirty="0"/>
              <a:t> and winery start ups in the Golden State.</a:t>
            </a:r>
          </a:p>
          <a:p>
            <a:pPr marL="174192" indent="-174192">
              <a:buFont typeface="Arial" panose="020B0604020202020204" pitchFamily="34" charset="0"/>
              <a:buChar char="•"/>
            </a:pPr>
            <a:r>
              <a:rPr lang="en-US" baseline="0" dirty="0"/>
              <a:t>The famous Judgment of Paris tasting firmly put California on the map of fine wine producers.</a:t>
            </a:r>
          </a:p>
          <a:p>
            <a:pPr marL="174192" indent="-174192">
              <a:buFont typeface="Arial" panose="020B0604020202020204" pitchFamily="34" charset="0"/>
              <a:buChar char="•"/>
            </a:pPr>
            <a:endParaRPr lang="en-US" baseline="0" dirty="0"/>
          </a:p>
          <a:p>
            <a:pPr marL="174192" indent="-174192" defTabSz="455850">
              <a:buFont typeface="Arial" panose="020B0604020202020204" pitchFamily="34" charset="0"/>
              <a:buChar char="•"/>
              <a:defRPr/>
            </a:pPr>
            <a:r>
              <a:rPr lang="en-US" baseline="0" dirty="0"/>
              <a:t>1960s/70s:  </a:t>
            </a:r>
            <a:r>
              <a:rPr lang="en-US" dirty="0">
                <a:solidFill>
                  <a:schemeClr val="bg1"/>
                </a:solidFill>
                <a:latin typeface="Georgia" pitchFamily="18" charset="0"/>
                <a:cs typeface="Times"/>
              </a:rPr>
              <a:t>Many winemakers &amp; </a:t>
            </a:r>
            <a:r>
              <a:rPr lang="en-US" dirty="0" err="1">
                <a:solidFill>
                  <a:schemeClr val="bg1"/>
                </a:solidFill>
                <a:latin typeface="Georgia" pitchFamily="18" charset="0"/>
                <a:cs typeface="Times"/>
              </a:rPr>
              <a:t>winegrape</a:t>
            </a:r>
            <a:r>
              <a:rPr lang="en-US" dirty="0">
                <a:solidFill>
                  <a:schemeClr val="bg1"/>
                </a:solidFill>
                <a:latin typeface="Georgia" pitchFamily="18" charset="0"/>
                <a:cs typeface="Times"/>
              </a:rPr>
              <a:t> growers saw the great potential in California and started wineries</a:t>
            </a:r>
          </a:p>
          <a:p>
            <a:pPr marL="174192" indent="-174192" defTabSz="455850">
              <a:buFont typeface="Arial" panose="020B0604020202020204" pitchFamily="34" charset="0"/>
              <a:buChar char="•"/>
              <a:defRPr/>
            </a:pPr>
            <a:r>
              <a:rPr lang="en-US" baseline="0" dirty="0"/>
              <a:t>1966:  </a:t>
            </a:r>
            <a:r>
              <a:rPr lang="en-US" dirty="0">
                <a:solidFill>
                  <a:schemeClr val="bg1"/>
                </a:solidFill>
                <a:latin typeface="Georgia" pitchFamily="18" charset="0"/>
                <a:cs typeface="Times"/>
              </a:rPr>
              <a:t>Robert </a:t>
            </a:r>
            <a:r>
              <a:rPr lang="en-US" dirty="0" err="1">
                <a:solidFill>
                  <a:schemeClr val="bg1"/>
                </a:solidFill>
                <a:latin typeface="Georgia" pitchFamily="18" charset="0"/>
                <a:cs typeface="Times"/>
              </a:rPr>
              <a:t>Mondavi</a:t>
            </a:r>
            <a:r>
              <a:rPr lang="en-US" dirty="0">
                <a:solidFill>
                  <a:schemeClr val="bg1"/>
                </a:solidFill>
                <a:latin typeface="Georgia" pitchFamily="18" charset="0"/>
                <a:cs typeface="Times"/>
              </a:rPr>
              <a:t> established his winery in Napa Valley, the first major winery there since Prohibition</a:t>
            </a:r>
          </a:p>
          <a:p>
            <a:pPr marL="174192" indent="-174192" defTabSz="455850">
              <a:buFont typeface="Arial" panose="020B0604020202020204" pitchFamily="34" charset="0"/>
              <a:buChar char="•"/>
              <a:defRPr/>
            </a:pPr>
            <a:r>
              <a:rPr lang="en-US" baseline="0" dirty="0"/>
              <a:t>1976:  </a:t>
            </a:r>
            <a:r>
              <a:rPr lang="en-US" dirty="0">
                <a:solidFill>
                  <a:schemeClr val="bg1"/>
                </a:solidFill>
                <a:latin typeface="Georgia" pitchFamily="18" charset="0"/>
                <a:cs typeface="Times"/>
              </a:rPr>
              <a:t>Judgment of Paris blind tasting, reported in Time Magazine, changed international perceptions of California wine when French judges selected California wines as three of top four Chardonnays, and top red</a:t>
            </a:r>
          </a:p>
          <a:p>
            <a:pPr marL="174192" indent="-174192">
              <a:buFont typeface="Arial" panose="020B0604020202020204" pitchFamily="34" charset="0"/>
              <a:buChar char="•"/>
            </a:pPr>
            <a:endParaRPr lang="en-US" baseline="0" dirty="0"/>
          </a:p>
          <a:p>
            <a:pPr marL="174192" indent="-174192">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14</a:t>
            </a:fld>
            <a:endParaRPr lang="en-US"/>
          </a:p>
        </p:txBody>
      </p:sp>
    </p:spTree>
    <p:extLst>
      <p:ext uri="{BB962C8B-B14F-4D97-AF65-F5344CB8AC3E}">
        <p14:creationId xmlns:p14="http://schemas.microsoft.com/office/powerpoint/2010/main" val="1226351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In</a:t>
            </a:r>
            <a:r>
              <a:rPr lang="en-US" baseline="0" dirty="0"/>
              <a:t> the 1980s and 1990s, winegrowing spread throughout the state, and the first American </a:t>
            </a:r>
            <a:r>
              <a:rPr lang="en-US" baseline="0" dirty="0" err="1"/>
              <a:t>Viticultural</a:t>
            </a:r>
            <a:r>
              <a:rPr lang="en-US" baseline="0" dirty="0"/>
              <a:t> Areas or AVAs were established.</a:t>
            </a:r>
          </a:p>
          <a:p>
            <a:pPr marL="174192" indent="-174192">
              <a:buFont typeface="Arial" panose="020B0604020202020204" pitchFamily="34" charset="0"/>
              <a:buChar char="•"/>
            </a:pPr>
            <a:endParaRPr lang="en-US" baseline="0" dirty="0"/>
          </a:p>
          <a:p>
            <a:pPr marL="174192" indent="-174192" defTabSz="455850">
              <a:buFont typeface="Arial" panose="020B0604020202020204" pitchFamily="34" charset="0"/>
              <a:buChar char="•"/>
              <a:defRPr/>
            </a:pPr>
            <a:r>
              <a:rPr lang="en-US" baseline="0" dirty="0"/>
              <a:t>1980:  </a:t>
            </a:r>
            <a:r>
              <a:rPr lang="en-US" dirty="0">
                <a:solidFill>
                  <a:schemeClr val="bg1"/>
                </a:solidFill>
                <a:latin typeface="Georgia" pitchFamily="18" charset="0"/>
                <a:cs typeface="Times"/>
              </a:rPr>
              <a:t>Winegrapes are planted in more than half of California’s 58 counties; today they are grown in 49 counties</a:t>
            </a:r>
          </a:p>
          <a:p>
            <a:pPr marL="174192" indent="-174192" defTabSz="455850">
              <a:buFont typeface="Arial" panose="020B0604020202020204" pitchFamily="34" charset="0"/>
              <a:buChar char="•"/>
              <a:defRPr/>
            </a:pPr>
            <a:r>
              <a:rPr lang="en-US" baseline="0" dirty="0"/>
              <a:t>1991:  </a:t>
            </a:r>
            <a:r>
              <a:rPr lang="en-US" dirty="0">
                <a:solidFill>
                  <a:schemeClr val="bg1"/>
                </a:solidFill>
                <a:latin typeface="Georgia" pitchFamily="18" charset="0"/>
                <a:cs typeface="Times"/>
              </a:rPr>
              <a:t>More than 50 American </a:t>
            </a:r>
            <a:r>
              <a:rPr lang="en-US" dirty="0" err="1">
                <a:solidFill>
                  <a:schemeClr val="bg1"/>
                </a:solidFill>
                <a:latin typeface="Georgia" pitchFamily="18" charset="0"/>
                <a:cs typeface="Times"/>
              </a:rPr>
              <a:t>Viticultural</a:t>
            </a:r>
            <a:r>
              <a:rPr lang="en-US" dirty="0">
                <a:solidFill>
                  <a:schemeClr val="bg1"/>
                </a:solidFill>
                <a:latin typeface="Georgia" pitchFamily="18" charset="0"/>
                <a:cs typeface="Times"/>
              </a:rPr>
              <a:t> Areas – distinct growing areas approved by the U.S. government – are established in California; today there are 138</a:t>
            </a:r>
          </a:p>
          <a:p>
            <a:pPr marL="174192" indent="-174192" defTabSz="455850">
              <a:buFont typeface="Arial" panose="020B0604020202020204" pitchFamily="34" charset="0"/>
              <a:buChar char="•"/>
              <a:defRPr/>
            </a:pPr>
            <a:r>
              <a:rPr lang="en-US" baseline="0" dirty="0"/>
              <a:t>1997:  </a:t>
            </a:r>
            <a:r>
              <a:rPr lang="en-US" dirty="0">
                <a:solidFill>
                  <a:schemeClr val="bg1"/>
                </a:solidFill>
                <a:latin typeface="Georgia" pitchFamily="18" charset="0"/>
                <a:cs typeface="Times"/>
              </a:rPr>
              <a:t>The number of wineries in California grows to more than 1,000; today there </a:t>
            </a:r>
            <a:r>
              <a:rPr lang="en-US">
                <a:solidFill>
                  <a:schemeClr val="bg1"/>
                </a:solidFill>
                <a:latin typeface="Georgia" pitchFamily="18" charset="0"/>
                <a:cs typeface="Times"/>
              </a:rPr>
              <a:t>are 4,700</a:t>
            </a:r>
            <a:endParaRPr lang="en-US" dirty="0">
              <a:solidFill>
                <a:schemeClr val="bg1"/>
              </a:solidFill>
              <a:latin typeface="Georgia" pitchFamily="18" charset="0"/>
              <a:cs typeface="Times"/>
            </a:endParaRPr>
          </a:p>
          <a:p>
            <a:endParaRPr lang="en-US" baseline="0" dirty="0"/>
          </a:p>
          <a:p>
            <a:pPr marL="174192" indent="-174192">
              <a:buFont typeface="Arial" panose="020B0604020202020204" pitchFamily="34" charset="0"/>
              <a:buChar char="•"/>
            </a:pPr>
            <a:endParaRPr lang="en-US" baseline="0" dirty="0"/>
          </a:p>
          <a:p>
            <a:pPr marL="174192" indent="-1741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15</a:t>
            </a:fld>
            <a:endParaRPr lang="en-US"/>
          </a:p>
        </p:txBody>
      </p:sp>
    </p:spTree>
    <p:extLst>
      <p:ext uri="{BB962C8B-B14F-4D97-AF65-F5344CB8AC3E}">
        <p14:creationId xmlns:p14="http://schemas.microsoft.com/office/powerpoint/2010/main" val="3467977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California is famous for its commitment to environm</a:t>
            </a:r>
            <a:r>
              <a:rPr lang="en-US" baseline="0" dirty="0"/>
              <a:t>ental stewardship and its wine country hospitality.</a:t>
            </a:r>
          </a:p>
          <a:p>
            <a:pPr marL="174192" indent="-174192">
              <a:buFont typeface="Arial" panose="020B0604020202020204" pitchFamily="34" charset="0"/>
              <a:buChar char="•"/>
            </a:pPr>
            <a:endParaRPr lang="en-US" baseline="0" dirty="0"/>
          </a:p>
          <a:p>
            <a:pPr marL="174192" indent="-174192">
              <a:buFont typeface="Arial" panose="020B0604020202020204" pitchFamily="34" charset="0"/>
              <a:buChar char="•"/>
            </a:pPr>
            <a:r>
              <a:rPr lang="en-US" baseline="0" dirty="0"/>
              <a:t>2002:  Wine </a:t>
            </a:r>
            <a:r>
              <a:rPr lang="en-US" dirty="0">
                <a:solidFill>
                  <a:schemeClr val="bg1"/>
                </a:solidFill>
                <a:latin typeface="Georgia" pitchFamily="18" charset="0"/>
                <a:cs typeface="Times"/>
              </a:rPr>
              <a:t>Institute vintners and California growers introduce the Code of Sustainable Winegrowing, covering more than 200 best practices for the vineyard, winery and community.</a:t>
            </a:r>
            <a:endParaRPr lang="en-US" baseline="0" dirty="0"/>
          </a:p>
          <a:p>
            <a:pPr marL="174192" indent="-174192" defTabSz="455850">
              <a:buFont typeface="Arial" panose="020B0604020202020204" pitchFamily="34" charset="0"/>
              <a:buChar char="•"/>
              <a:defRPr/>
            </a:pPr>
            <a:r>
              <a:rPr lang="en-US" baseline="0" dirty="0"/>
              <a:t>2005:  </a:t>
            </a:r>
            <a:r>
              <a:rPr lang="en-US" dirty="0">
                <a:solidFill>
                  <a:schemeClr val="bg1"/>
                </a:solidFill>
                <a:latin typeface="Georgia" pitchFamily="18" charset="0"/>
                <a:cs typeface="Times"/>
              </a:rPr>
              <a:t>21 million visitors each year are welcomed at many of the 4,100 wineries throughout the state</a:t>
            </a:r>
          </a:p>
          <a:p>
            <a:pPr marL="174192" indent="-1741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16</a:t>
            </a:fld>
            <a:endParaRPr lang="en-US"/>
          </a:p>
        </p:txBody>
      </p:sp>
    </p:spTree>
    <p:extLst>
      <p:ext uri="{BB962C8B-B14F-4D97-AF65-F5344CB8AC3E}">
        <p14:creationId xmlns:p14="http://schemas.microsoft.com/office/powerpoint/2010/main" val="2876117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California is now the world’s biggest wine consuming nation and its exports continue</a:t>
            </a:r>
            <a:r>
              <a:rPr lang="en-US" baseline="0" dirty="0"/>
              <a:t> to grow around the world.</a:t>
            </a:r>
            <a:endParaRPr lang="en-US" dirty="0"/>
          </a:p>
          <a:p>
            <a:pPr marL="174192" indent="-174192">
              <a:buFont typeface="Arial" panose="020B0604020202020204" pitchFamily="34" charset="0"/>
              <a:buChar char="•"/>
            </a:pPr>
            <a:endParaRPr lang="en-US" dirty="0"/>
          </a:p>
          <a:p>
            <a:pPr marL="174192" indent="-174192" defTabSz="455850">
              <a:buFont typeface="Arial" panose="020B0604020202020204" pitchFamily="34" charset="0"/>
              <a:buChar char="•"/>
              <a:defRPr/>
            </a:pPr>
            <a:r>
              <a:rPr lang="en-US" dirty="0"/>
              <a:t>2008:  </a:t>
            </a:r>
            <a:r>
              <a:rPr lang="en-US" dirty="0">
                <a:solidFill>
                  <a:schemeClr val="bg1"/>
                </a:solidFill>
                <a:latin typeface="Georgia" pitchFamily="18" charset="0"/>
                <a:cs typeface="Times"/>
              </a:rPr>
              <a:t>U.S. wine exports, 90 percent from California, surpass $1 billion</a:t>
            </a:r>
          </a:p>
          <a:p>
            <a:pPr marL="174192" indent="-174192" defTabSz="455850">
              <a:buFont typeface="Arial" panose="020B0604020202020204" pitchFamily="34" charset="0"/>
              <a:buChar char="•"/>
              <a:defRPr/>
            </a:pPr>
            <a:r>
              <a:rPr lang="en-US" dirty="0"/>
              <a:t>2010:   </a:t>
            </a:r>
            <a:r>
              <a:rPr lang="en-US" dirty="0">
                <a:solidFill>
                  <a:schemeClr val="bg1"/>
                </a:solidFill>
                <a:latin typeface="Georgia" pitchFamily="18" charset="0"/>
                <a:cs typeface="Times"/>
              </a:rPr>
              <a:t>The U.S. becomes the world’s No. 1 wine consuming nation</a:t>
            </a:r>
          </a:p>
          <a:p>
            <a:pPr marL="174192" indent="-174192" defTabSz="455850">
              <a:buFont typeface="Arial" panose="020B0604020202020204" pitchFamily="34" charset="0"/>
              <a:buChar char="•"/>
              <a:defRPr/>
            </a:pPr>
            <a:r>
              <a:rPr lang="en-US" dirty="0">
                <a:solidFill>
                  <a:schemeClr val="bg1"/>
                </a:solidFill>
                <a:latin typeface="Georgia" pitchFamily="18" charset="0"/>
                <a:cs typeface="Times"/>
              </a:rPr>
              <a:t>TODAY:  California is now the world’s fourth largest wine producer, and its wines are enjoyed around the world as their reputation for excellence continues to grow</a:t>
            </a:r>
          </a:p>
        </p:txBody>
      </p:sp>
      <p:sp>
        <p:nvSpPr>
          <p:cNvPr id="4" name="Slide Number Placeholder 3"/>
          <p:cNvSpPr>
            <a:spLocks noGrp="1"/>
          </p:cNvSpPr>
          <p:nvPr>
            <p:ph type="sldNum" sz="quarter" idx="10"/>
          </p:nvPr>
        </p:nvSpPr>
        <p:spPr/>
        <p:txBody>
          <a:bodyPr/>
          <a:lstStyle/>
          <a:p>
            <a:fld id="{4156E306-0BC5-7741-A200-F1C590E8B0CC}" type="slidenum">
              <a:rPr lang="en-US" smtClean="0"/>
              <a:pPr/>
              <a:t>17</a:t>
            </a:fld>
            <a:endParaRPr lang="en-US"/>
          </a:p>
        </p:txBody>
      </p:sp>
    </p:spTree>
    <p:extLst>
      <p:ext uri="{BB962C8B-B14F-4D97-AF65-F5344CB8AC3E}">
        <p14:creationId xmlns:p14="http://schemas.microsoft.com/office/powerpoint/2010/main" val="2033517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In 2016, California produced 285 million 9-liter cases of wine.</a:t>
            </a:r>
          </a:p>
        </p:txBody>
      </p:sp>
      <p:sp>
        <p:nvSpPr>
          <p:cNvPr id="4" name="Slide Number Placeholder 3"/>
          <p:cNvSpPr>
            <a:spLocks noGrp="1"/>
          </p:cNvSpPr>
          <p:nvPr>
            <p:ph type="sldNum" sz="quarter" idx="10"/>
          </p:nvPr>
        </p:nvSpPr>
        <p:spPr/>
        <p:txBody>
          <a:bodyPr/>
          <a:lstStyle/>
          <a:p>
            <a:fld id="{4156E306-0BC5-7741-A200-F1C590E8B0CC}" type="slidenum">
              <a:rPr lang="en-US" smtClean="0"/>
              <a:pPr/>
              <a:t>18</a:t>
            </a:fld>
            <a:endParaRPr lang="en-US"/>
          </a:p>
        </p:txBody>
      </p:sp>
    </p:spTree>
    <p:extLst>
      <p:ext uri="{BB962C8B-B14F-4D97-AF65-F5344CB8AC3E}">
        <p14:creationId xmlns:p14="http://schemas.microsoft.com/office/powerpoint/2010/main" val="2859081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California’s diverse geography,</a:t>
            </a:r>
            <a:r>
              <a:rPr lang="en-US" baseline="0" dirty="0"/>
              <a:t> climate and soil are all key factors in our world-renowned wines.</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19</a:t>
            </a:fld>
            <a:endParaRPr lang="en-US"/>
          </a:p>
        </p:txBody>
      </p:sp>
    </p:spTree>
    <p:extLst>
      <p:ext uri="{BB962C8B-B14F-4D97-AF65-F5344CB8AC3E}">
        <p14:creationId xmlns:p14="http://schemas.microsoft.com/office/powerpoint/2010/main" val="2029223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Here is a</a:t>
            </a:r>
            <a:r>
              <a:rPr lang="en-US" baseline="0" dirty="0"/>
              <a:t> satellite animation of California’s coast.</a:t>
            </a:r>
          </a:p>
          <a:p>
            <a:pPr marL="174192" indent="-174192">
              <a:buFont typeface="Arial" panose="020B0604020202020204" pitchFamily="34" charset="0"/>
              <a:buChar char="•"/>
            </a:pPr>
            <a:r>
              <a:rPr lang="en-US" baseline="0" dirty="0"/>
              <a:t>It demonstrates how the ocean air is drawn along the coast, influencing all of our winegrowing regions.</a:t>
            </a:r>
          </a:p>
          <a:p>
            <a:pPr marL="174192" indent="-174192">
              <a:buFont typeface="Arial" panose="020B0604020202020204" pitchFamily="34" charset="0"/>
              <a:buChar char="•"/>
            </a:pPr>
            <a:r>
              <a:rPr lang="en-US" dirty="0"/>
              <a:t>The ocean breezes are drawn far east</a:t>
            </a:r>
            <a:r>
              <a:rPr lang="en-US" baseline="0" dirty="0"/>
              <a:t> towards the mountains</a:t>
            </a:r>
            <a:r>
              <a:rPr lang="en-US" dirty="0"/>
              <a:t>, cooling our inland</a:t>
            </a:r>
            <a:r>
              <a:rPr lang="en-US" baseline="0" dirty="0"/>
              <a:t> valleys and regions such as Sacramento and Lodi.</a:t>
            </a:r>
          </a:p>
          <a:p>
            <a:pPr marL="174192" indent="-174192">
              <a:buFont typeface="Arial" panose="020B0604020202020204" pitchFamily="34" charset="0"/>
              <a:buChar char="•"/>
            </a:pPr>
            <a:r>
              <a:rPr lang="en-US" baseline="0" dirty="0"/>
              <a:t>**(Play animation in slide above)**</a:t>
            </a:r>
          </a:p>
        </p:txBody>
      </p:sp>
      <p:sp>
        <p:nvSpPr>
          <p:cNvPr id="4" name="Slide Number Placeholder 3"/>
          <p:cNvSpPr>
            <a:spLocks noGrp="1"/>
          </p:cNvSpPr>
          <p:nvPr>
            <p:ph type="sldNum" sz="quarter" idx="10"/>
          </p:nvPr>
        </p:nvSpPr>
        <p:spPr/>
        <p:txBody>
          <a:bodyPr/>
          <a:lstStyle/>
          <a:p>
            <a:fld id="{4156E306-0BC5-7741-A200-F1C590E8B0CC}" type="slidenum">
              <a:rPr lang="en-US" smtClean="0"/>
              <a:pPr/>
              <a:t>2</a:t>
            </a:fld>
            <a:endParaRPr lang="en-US"/>
          </a:p>
        </p:txBody>
      </p:sp>
    </p:spTree>
    <p:extLst>
      <p:ext uri="{BB962C8B-B14F-4D97-AF65-F5344CB8AC3E}">
        <p14:creationId xmlns:p14="http://schemas.microsoft.com/office/powerpoint/2010/main" val="506732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A geologically complex and active</a:t>
            </a:r>
            <a:r>
              <a:rPr lang="en-US" baseline="0" dirty="0"/>
              <a:t> area of the world, California’s topography was formed by the shifting of deep underground plates which formed 2 long mountain ranges and deep, fertile valleys.</a:t>
            </a:r>
          </a:p>
          <a:p>
            <a:pPr marL="174192" indent="-174192" defTabSz="455850">
              <a:buFont typeface="Arial" panose="020B0604020202020204" pitchFamily="34" charset="0"/>
              <a:buChar char="•"/>
              <a:defRPr/>
            </a:pPr>
            <a:endParaRPr lang="en-US" baseline="0" dirty="0"/>
          </a:p>
          <a:p>
            <a:pPr marL="174192" indent="-174192" defTabSz="455850">
              <a:buFont typeface="Arial" panose="020B0604020202020204" pitchFamily="34" charset="0"/>
              <a:buChar char="•"/>
              <a:defRPr/>
            </a:pPr>
            <a:r>
              <a:rPr lang="en-US" baseline="0" dirty="0"/>
              <a:t>**(Play animation in slide above)**</a:t>
            </a:r>
          </a:p>
          <a:p>
            <a:pPr marL="174192" indent="-1741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20</a:t>
            </a:fld>
            <a:endParaRPr lang="en-US"/>
          </a:p>
        </p:txBody>
      </p:sp>
    </p:spTree>
    <p:extLst>
      <p:ext uri="{BB962C8B-B14F-4D97-AF65-F5344CB8AC3E}">
        <p14:creationId xmlns:p14="http://schemas.microsoft.com/office/powerpoint/2010/main" val="2168177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latin typeface="Arial" panose="020B0604020202020204" pitchFamily="34" charset="0"/>
                <a:cs typeface="Arial" panose="020B0604020202020204" pitchFamily="34" charset="0"/>
              </a:rPr>
              <a:t>The long</a:t>
            </a:r>
            <a:r>
              <a:rPr lang="en-US" baseline="0" dirty="0">
                <a:latin typeface="Arial" panose="020B0604020202020204" pitchFamily="34" charset="0"/>
                <a:cs typeface="Arial" panose="020B0604020202020204" pitchFamily="34" charset="0"/>
              </a:rPr>
              <a:t> California coastline and the influence of the Pacific Ocean create the conditions for producing high quality grapes and wine</a:t>
            </a:r>
          </a:p>
          <a:p>
            <a:pPr marL="174192" indent="-174192">
              <a:buFont typeface="Arial" panose="020B0604020202020204" pitchFamily="34" charset="0"/>
              <a:buChar char="•"/>
            </a:pPr>
            <a:endParaRPr lang="en-US" baseline="0" dirty="0">
              <a:latin typeface="Arial" panose="020B0604020202020204" pitchFamily="34" charset="0"/>
              <a:cs typeface="Arial" panose="020B0604020202020204" pitchFamily="34" charset="0"/>
            </a:endParaRPr>
          </a:p>
          <a:p>
            <a:pPr marL="170944" indent="-170944">
              <a:buFont typeface="Arial" panose="020B0604020202020204" pitchFamily="34" charset="0"/>
              <a:buChar char="•"/>
            </a:pPr>
            <a:r>
              <a:rPr lang="en-US" dirty="0">
                <a:latin typeface="Arial" panose="020B0604020202020204" pitchFamily="34" charset="0"/>
                <a:cs typeface="Arial" panose="020B0604020202020204" pitchFamily="34" charset="0"/>
              </a:rPr>
              <a:t>California has 800 miles (1,300 km) of coastline</a:t>
            </a:r>
            <a:r>
              <a:rPr lang="en-US" baseline="0" dirty="0">
                <a:latin typeface="Arial" panose="020B0604020202020204" pitchFamily="34" charset="0"/>
                <a:cs typeface="Arial" panose="020B0604020202020204" pitchFamily="34" charset="0"/>
              </a:rPr>
              <a:t> – one of the longest coastlines in the world adjacent to a winegrowing region.</a:t>
            </a:r>
          </a:p>
          <a:p>
            <a:pPr marL="170944" indent="-170944">
              <a:buFont typeface="Arial" panose="020B0604020202020204" pitchFamily="34" charset="0"/>
              <a:buChar char="•"/>
            </a:pPr>
            <a:r>
              <a:rPr lang="en-US" dirty="0">
                <a:latin typeface="Arial" panose="020B0604020202020204" pitchFamily="34" charset="0"/>
                <a:cs typeface="Arial" panose="020B0604020202020204" pitchFamily="34" charset="0"/>
              </a:rPr>
              <a:t>Cool ocean air is drawn inland to warmer valleys creating California’s famous coastal</a:t>
            </a:r>
            <a:r>
              <a:rPr lang="en-US" baseline="0" dirty="0">
                <a:latin typeface="Arial" panose="020B0604020202020204" pitchFamily="34" charset="0"/>
                <a:cs typeface="Arial" panose="020B0604020202020204" pitchFamily="34" charset="0"/>
              </a:rPr>
              <a:t> fog.</a:t>
            </a:r>
          </a:p>
          <a:p>
            <a:pPr marL="170944" indent="-170944">
              <a:buFont typeface="Arial" panose="020B0604020202020204" pitchFamily="34" charset="0"/>
              <a:buChar char="•"/>
            </a:pPr>
            <a:r>
              <a:rPr lang="en-US" baseline="0" dirty="0">
                <a:latin typeface="Arial" panose="020B0604020202020204" pitchFamily="34" charset="0"/>
                <a:cs typeface="Arial" panose="020B0604020202020204" pitchFamily="34" charset="0"/>
              </a:rPr>
              <a:t>Marine breezes and fog create the ideal combination of warm days and cool nights for growing grapes.</a:t>
            </a:r>
          </a:p>
          <a:p>
            <a:pPr marL="170944" indent="-170944">
              <a:buFont typeface="Arial" panose="020B0604020202020204" pitchFamily="34" charset="0"/>
              <a:buChar char="•"/>
            </a:pPr>
            <a:r>
              <a:rPr lang="en-US" baseline="0" dirty="0">
                <a:latin typeface="Arial" panose="020B0604020202020204" pitchFamily="34" charset="0"/>
                <a:cs typeface="Arial" panose="020B0604020202020204" pitchFamily="34" charset="0"/>
              </a:rPr>
              <a:t>The mar</a:t>
            </a:r>
            <a:r>
              <a:rPr lang="en-US" dirty="0">
                <a:latin typeface="Arial" panose="020B0604020202020204" pitchFamily="34" charset="0"/>
                <a:cs typeface="Arial" panose="020B0604020202020204" pitchFamily="34" charset="0"/>
              </a:rPr>
              <a:t>ine</a:t>
            </a:r>
            <a:r>
              <a:rPr lang="en-US" baseline="0" dirty="0">
                <a:latin typeface="Arial" panose="020B0604020202020204" pitchFamily="34" charset="0"/>
                <a:cs typeface="Arial" panose="020B0604020202020204" pitchFamily="34" charset="0"/>
              </a:rPr>
              <a:t> influence extends California’s growing season to allow deeper color, flavor and optimum maturity.</a:t>
            </a:r>
            <a:endParaRPr lang="en-US" dirty="0">
              <a:latin typeface="Arial" panose="020B0604020202020204" pitchFamily="34" charset="0"/>
              <a:cs typeface="Arial" panose="020B0604020202020204" pitchFamily="34" charset="0"/>
            </a:endParaRPr>
          </a:p>
          <a:p>
            <a:pPr marL="174192" indent="-174192">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21</a:t>
            </a:fld>
            <a:endParaRPr lang="en-US"/>
          </a:p>
        </p:txBody>
      </p:sp>
    </p:spTree>
    <p:extLst>
      <p:ext uri="{BB962C8B-B14F-4D97-AF65-F5344CB8AC3E}">
        <p14:creationId xmlns:p14="http://schemas.microsoft.com/office/powerpoint/2010/main" val="36038437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34" indent="-170934">
              <a:buFont typeface="Arial" panose="020B0604020202020204" pitchFamily="34" charset="0"/>
              <a:buChar char="•"/>
            </a:pPr>
            <a:r>
              <a:rPr lang="en-US" dirty="0"/>
              <a:t>California’s geography is diverse with mountains, valleys, coast, desert and high elevations.</a:t>
            </a:r>
          </a:p>
          <a:p>
            <a:pPr marL="170934" indent="-170934">
              <a:buFont typeface="Arial" panose="020B0604020202020204" pitchFamily="34" charset="0"/>
              <a:buChar char="•"/>
            </a:pPr>
            <a:r>
              <a:rPr lang="en-US" dirty="0"/>
              <a:t>Our coastal mountain ranges help protect California’s winegrowing regions and ensure consistent growing</a:t>
            </a:r>
            <a:r>
              <a:rPr lang="en-US" baseline="0" dirty="0"/>
              <a:t> conditions year after year.</a:t>
            </a:r>
            <a:endParaRPr lang="en-US" dirty="0"/>
          </a:p>
          <a:p>
            <a:pPr marL="170934" indent="-170934">
              <a:buFont typeface="Arial" panose="020B0604020202020204" pitchFamily="34" charset="0"/>
              <a:buChar char="•"/>
            </a:pPr>
            <a:r>
              <a:rPr lang="en-US" dirty="0"/>
              <a:t>The diverse geography that is so great for grapes is also great for outdoor recreation:  </a:t>
            </a:r>
            <a:r>
              <a:rPr lang="en-US" baseline="0" dirty="0"/>
              <a:t>relaxed beach lifestyle, dramatic desert landscapes, spectacular mountains for skiing, hiking and camping.</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22</a:t>
            </a:fld>
            <a:endParaRPr lang="en-US"/>
          </a:p>
        </p:txBody>
      </p:sp>
    </p:spTree>
    <p:extLst>
      <p:ext uri="{BB962C8B-B14F-4D97-AF65-F5344CB8AC3E}">
        <p14:creationId xmlns:p14="http://schemas.microsoft.com/office/powerpoint/2010/main" val="328761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Vineyards thrive on hillsides, in valleys, near the coast, rivers and lakes.</a:t>
            </a:r>
          </a:p>
          <a:p>
            <a:pPr marL="170944" indent="-170944">
              <a:buFont typeface="Arial" panose="020B0604020202020204" pitchFamily="34" charset="0"/>
              <a:buChar char="•"/>
            </a:pPr>
            <a:r>
              <a:rPr lang="en-US" dirty="0"/>
              <a:t>California has 138 American Viticultural Areas (AVAs), U.S. government</a:t>
            </a:r>
            <a:r>
              <a:rPr lang="en-US" baseline="0" dirty="0"/>
              <a:t> approved winegrowing areas.  AVAs have </a:t>
            </a:r>
            <a:r>
              <a:rPr lang="en-US" dirty="0"/>
              <a:t>unique geographical features, climate and history.</a:t>
            </a:r>
          </a:p>
        </p:txBody>
      </p:sp>
      <p:sp>
        <p:nvSpPr>
          <p:cNvPr id="4" name="Slide Number Placeholder 3"/>
          <p:cNvSpPr>
            <a:spLocks noGrp="1"/>
          </p:cNvSpPr>
          <p:nvPr>
            <p:ph type="sldNum" sz="quarter" idx="10"/>
          </p:nvPr>
        </p:nvSpPr>
        <p:spPr/>
        <p:txBody>
          <a:bodyPr/>
          <a:lstStyle/>
          <a:p>
            <a:fld id="{4156E306-0BC5-7741-A200-F1C590E8B0CC}" type="slidenum">
              <a:rPr lang="en-US" smtClean="0"/>
              <a:pPr/>
              <a:t>23</a:t>
            </a:fld>
            <a:endParaRPr lang="en-US"/>
          </a:p>
        </p:txBody>
      </p:sp>
    </p:spTree>
    <p:extLst>
      <p:ext uri="{BB962C8B-B14F-4D97-AF65-F5344CB8AC3E}">
        <p14:creationId xmlns:p14="http://schemas.microsoft.com/office/powerpoint/2010/main" val="2990484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This slide illustrates how the cool air from the ocean intersects with warm inland air to create California’s signature fog.</a:t>
            </a:r>
          </a:p>
          <a:p>
            <a:pPr marL="170944" indent="-170944">
              <a:buFont typeface="Arial" panose="020B0604020202020204" pitchFamily="34" charset="0"/>
              <a:buChar char="•"/>
            </a:pPr>
            <a:r>
              <a:rPr lang="en-US" dirty="0"/>
              <a:t>California’s warm days and cool nights are the ideal conditions for </a:t>
            </a:r>
            <a:r>
              <a:rPr lang="en-US" dirty="0" err="1"/>
              <a:t>winegrape</a:t>
            </a:r>
            <a:r>
              <a:rPr lang="en-US" dirty="0"/>
              <a:t> growing.  Warm days ripen the grapes</a:t>
            </a:r>
            <a:r>
              <a:rPr lang="en-US" baseline="0" dirty="0"/>
              <a:t> and cool nights regulate the fruit maturation.</a:t>
            </a:r>
            <a:endParaRPr lang="en-US"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24</a:t>
            </a:fld>
            <a:endParaRPr lang="en-US"/>
          </a:p>
        </p:txBody>
      </p:sp>
    </p:spTree>
    <p:extLst>
      <p:ext uri="{BB962C8B-B14F-4D97-AF65-F5344CB8AC3E}">
        <p14:creationId xmlns:p14="http://schemas.microsoft.com/office/powerpoint/2010/main" val="795751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34" indent="-170934">
              <a:buFont typeface="Arial" panose="020B0604020202020204" pitchFamily="34" charset="0"/>
              <a:buChar char="•"/>
            </a:pPr>
            <a:r>
              <a:rPr lang="en-US" dirty="0"/>
              <a:t>As a</a:t>
            </a:r>
            <a:r>
              <a:rPr lang="en-US" baseline="0" dirty="0"/>
              <a:t> result of California’s long coastline and varied topography, we have abundant sunshine and maritime influence.  Warm inland air, represented by the orange shape, and cool coastal air, represented by the blue shape meet and create fog.</a:t>
            </a:r>
          </a:p>
          <a:p>
            <a:pPr marL="170934" indent="-170934">
              <a:buFont typeface="Arial" panose="020B0604020202020204" pitchFamily="34" charset="0"/>
              <a:buChar char="•"/>
            </a:pPr>
            <a:r>
              <a:rPr lang="en-US" baseline="0" dirty="0"/>
              <a:t>California enjoys an ideally long, consistent and dry growing season, which generally starts with bud break in March and concludes with harvest, which can last through November. </a:t>
            </a:r>
          </a:p>
          <a:p>
            <a:pPr marL="170934" indent="-170934">
              <a:buFont typeface="Arial" panose="020B0604020202020204" pitchFamily="34" charset="0"/>
              <a:buChar char="•"/>
            </a:pPr>
            <a:endParaRPr lang="en-US" baseline="0" dirty="0"/>
          </a:p>
          <a:p>
            <a:pPr marL="170934" indent="-170934" defTabSz="455824">
              <a:buFont typeface="Arial" panose="020B0604020202020204" pitchFamily="34" charset="0"/>
              <a:buChar char="•"/>
              <a:defRPr/>
            </a:pPr>
            <a:r>
              <a:rPr lang="en-US" b="1" i="1" baseline="0" dirty="0">
                <a:solidFill>
                  <a:srgbClr val="FF0000"/>
                </a:solidFill>
              </a:rPr>
              <a:t>**(Play animation in slide above)**</a:t>
            </a:r>
          </a:p>
          <a:p>
            <a:pPr marL="170934" indent="-170934">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25</a:t>
            </a:fld>
            <a:endParaRPr lang="en-US"/>
          </a:p>
        </p:txBody>
      </p:sp>
    </p:spTree>
    <p:extLst>
      <p:ext uri="{BB962C8B-B14F-4D97-AF65-F5344CB8AC3E}">
        <p14:creationId xmlns:p14="http://schemas.microsoft.com/office/powerpoint/2010/main" val="36828229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34" indent="-170934">
              <a:buFont typeface="Arial" panose="020B0604020202020204" pitchFamily="34" charset="0"/>
              <a:buChar char="•"/>
            </a:pPr>
            <a:r>
              <a:rPr lang="en-US" dirty="0"/>
              <a:t>The geological formation of California created a large diversity of soil types, among</a:t>
            </a:r>
            <a:r>
              <a:rPr lang="en-US" baseline="0" dirty="0"/>
              <a:t> them sand, clay, loam, granite, volcanic ash, seabed soil, and river-bed gravel</a:t>
            </a:r>
          </a:p>
          <a:p>
            <a:pPr marL="170934" indent="-170934">
              <a:buFont typeface="Arial" panose="020B0604020202020204" pitchFamily="34" charset="0"/>
              <a:buChar char="•"/>
            </a:pPr>
            <a:r>
              <a:rPr lang="en-US" baseline="0" dirty="0"/>
              <a:t>There are more than 2,800 soil types in California</a:t>
            </a:r>
            <a:endParaRPr lang="en-US"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26</a:t>
            </a:fld>
            <a:endParaRPr lang="en-US"/>
          </a:p>
        </p:txBody>
      </p:sp>
    </p:spTree>
    <p:extLst>
      <p:ext uri="{BB962C8B-B14F-4D97-AF65-F5344CB8AC3E}">
        <p14:creationId xmlns:p14="http://schemas.microsoft.com/office/powerpoint/2010/main" val="3416052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Winegrape</a:t>
            </a:r>
            <a:r>
              <a:rPr lang="en-US" baseline="0" dirty="0"/>
              <a:t> v</a:t>
            </a:r>
            <a:r>
              <a:rPr lang="en-US" dirty="0"/>
              <a:t>ineyards</a:t>
            </a:r>
            <a:r>
              <a:rPr lang="en-US" baseline="0" dirty="0"/>
              <a:t> cover 602,000 acres (244,000 hectares), about 1% of California’s total land</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27</a:t>
            </a:fld>
            <a:endParaRPr lang="en-US"/>
          </a:p>
        </p:txBody>
      </p:sp>
    </p:spTree>
    <p:extLst>
      <p:ext uri="{BB962C8B-B14F-4D97-AF65-F5344CB8AC3E}">
        <p14:creationId xmlns:p14="http://schemas.microsoft.com/office/powerpoint/2010/main" val="3469426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Wine</a:t>
            </a:r>
            <a:r>
              <a:rPr lang="en-US" baseline="0" dirty="0"/>
              <a:t> is grown throughout California, in 49 of our 58 counties.</a:t>
            </a:r>
          </a:p>
          <a:p>
            <a:pPr marL="174192" indent="-174192" defTabSz="455850">
              <a:buFont typeface="Arial" panose="020B0604020202020204" pitchFamily="34" charset="0"/>
              <a:buChar char="•"/>
              <a:defRPr/>
            </a:pPr>
            <a:r>
              <a:rPr lang="en-US" baseline="0" dirty="0"/>
              <a:t>California is comprised of six macro winegrowing regions:  North Coast, Central Coast, Southern California, Inland Valleys, Sierra Foothills and Far North.</a:t>
            </a:r>
            <a:endParaRPr lang="en-US" dirty="0"/>
          </a:p>
          <a:p>
            <a:pPr marL="174192" indent="-174192">
              <a:buFont typeface="Arial" panose="020B0604020202020204" pitchFamily="34" charset="0"/>
              <a:buChar char="•"/>
            </a:pPr>
            <a:endParaRPr lang="en-US" baseline="0" dirty="0"/>
          </a:p>
          <a:p>
            <a:pPr marL="174192" indent="-174192">
              <a:buFont typeface="Arial" panose="020B0604020202020204" pitchFamily="34" charset="0"/>
              <a:buChar char="•"/>
            </a:pPr>
            <a:endParaRPr lang="en-US" baseline="0" dirty="0"/>
          </a:p>
          <a:p>
            <a:pPr marL="174192" indent="-1741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28</a:t>
            </a:fld>
            <a:endParaRPr lang="en-US"/>
          </a:p>
        </p:txBody>
      </p:sp>
    </p:spTree>
    <p:extLst>
      <p:ext uri="{BB962C8B-B14F-4D97-AF65-F5344CB8AC3E}">
        <p14:creationId xmlns:p14="http://schemas.microsoft.com/office/powerpoint/2010/main" val="3485085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There are dozens of distinct winegrowing</a:t>
            </a:r>
            <a:r>
              <a:rPr lang="en-US" baseline="0" dirty="0"/>
              <a:t> regions in California, with 138 AVAs, which are U.S. government recognized winegrowing regions.</a:t>
            </a:r>
          </a:p>
          <a:p>
            <a:pPr marL="170944" indent="-170944">
              <a:buFont typeface="Arial" panose="020B0604020202020204" pitchFamily="34" charset="0"/>
              <a:buChar char="•"/>
            </a:pPr>
            <a:r>
              <a:rPr lang="en-US" baseline="0" dirty="0"/>
              <a:t>Wine labels can show either an AVA or the name of a county or state as the appellation.</a:t>
            </a:r>
          </a:p>
          <a:p>
            <a:pPr marL="174192" indent="-174192">
              <a:buFont typeface="Arial" panose="020B0604020202020204" pitchFamily="34" charset="0"/>
              <a:buChar char="•"/>
            </a:pPr>
            <a:endParaRPr lang="en-US" baseline="0" dirty="0"/>
          </a:p>
          <a:p>
            <a:pPr marL="174192" indent="-1741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29</a:t>
            </a:fld>
            <a:endParaRPr lang="en-US"/>
          </a:p>
        </p:txBody>
      </p:sp>
    </p:spTree>
    <p:extLst>
      <p:ext uri="{BB962C8B-B14F-4D97-AF65-F5344CB8AC3E}">
        <p14:creationId xmlns:p14="http://schemas.microsoft.com/office/powerpoint/2010/main" val="2911135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Grapes are grown throughout the state, in 49 of our 58 counties, making</a:t>
            </a:r>
            <a:r>
              <a:rPr lang="en-US" baseline="0" dirty="0"/>
              <a:t> wine truly a statewide industry for California.</a:t>
            </a:r>
          </a:p>
          <a:p>
            <a:pPr marL="170944" indent="-170944">
              <a:buFont typeface="Arial" panose="020B0604020202020204" pitchFamily="34" charset="0"/>
              <a:buChar char="•"/>
            </a:pPr>
            <a:r>
              <a:rPr lang="en-US" dirty="0"/>
              <a:t>The number of wineries in the state, primarily family owned, has more</a:t>
            </a:r>
            <a:r>
              <a:rPr lang="en-US" baseline="0" dirty="0"/>
              <a:t> than doubled in the last decade.  In 2002 there were 1,700 wineries and there were 4,700 in 2017.</a:t>
            </a:r>
          </a:p>
          <a:p>
            <a:pPr marL="170944" indent="-170944">
              <a:buFont typeface="Arial" panose="020B0604020202020204" pitchFamily="34" charset="0"/>
              <a:buChar char="•"/>
            </a:pPr>
            <a:r>
              <a:rPr lang="en-US" baseline="0" dirty="0"/>
              <a:t>Grapes are one of the top three crops grown in California.  The state has over 400 agricultural crops and produces over a third of the country’s vegetables and two-thirds of the fruits and nuts.</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3</a:t>
            </a:fld>
            <a:endParaRPr lang="en-US"/>
          </a:p>
        </p:txBody>
      </p:sp>
    </p:spTree>
    <p:extLst>
      <p:ext uri="{BB962C8B-B14F-4D97-AF65-F5344CB8AC3E}">
        <p14:creationId xmlns:p14="http://schemas.microsoft.com/office/powerpoint/2010/main" val="21875927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The majority</a:t>
            </a:r>
            <a:r>
              <a:rPr lang="en-US" baseline="0" dirty="0"/>
              <a:t> of California’s wineries are family owned, often multi-generational businesses.</a:t>
            </a:r>
          </a:p>
          <a:p>
            <a:pPr marL="174192" indent="-174192">
              <a:buFont typeface="Arial" panose="020B0604020202020204" pitchFamily="34" charset="0"/>
              <a:buChar char="•"/>
            </a:pPr>
            <a:r>
              <a:rPr lang="en-US" baseline="0" dirty="0"/>
              <a:t>We combine the best of tradition with a spirit of innovation.</a:t>
            </a:r>
          </a:p>
          <a:p>
            <a:pPr marL="174192" indent="-174192">
              <a:buFont typeface="Arial" panose="020B0604020202020204" pitchFamily="34" charset="0"/>
              <a:buChar char="•"/>
            </a:pPr>
            <a:r>
              <a:rPr lang="en-US" baseline="0" dirty="0"/>
              <a:t>California’s winemakers are dynamic and dedicated artisans.  Our winemakers and growers have been catalysts for a worldwide revolution in wine.</a:t>
            </a:r>
          </a:p>
          <a:p>
            <a:pPr marL="174192" indent="-174192">
              <a:buFont typeface="Arial" panose="020B0604020202020204" pitchFamily="34" charset="0"/>
              <a:buChar char="•"/>
            </a:pPr>
            <a:r>
              <a:rPr lang="en-US" baseline="0" dirty="0"/>
              <a:t>Our winemaking families have a long-term commitment to producing great wines at every price point.</a:t>
            </a:r>
          </a:p>
          <a:p>
            <a:pPr marL="174192" indent="-174192">
              <a:buFont typeface="Arial" panose="020B0604020202020204" pitchFamily="34" charset="0"/>
              <a:buChar char="•"/>
            </a:pPr>
            <a:endParaRPr lang="en-US" baseline="0" dirty="0"/>
          </a:p>
          <a:p>
            <a:pPr marL="174192" indent="-1741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30</a:t>
            </a:fld>
            <a:endParaRPr lang="en-US"/>
          </a:p>
        </p:txBody>
      </p:sp>
    </p:spTree>
    <p:extLst>
      <p:ext uri="{BB962C8B-B14F-4D97-AF65-F5344CB8AC3E}">
        <p14:creationId xmlns:p14="http://schemas.microsoft.com/office/powerpoint/2010/main" val="3387875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34" indent="-170934">
              <a:buFont typeface="Arial" panose="020B0604020202020204" pitchFamily="34" charset="0"/>
              <a:buChar char="•"/>
            </a:pPr>
            <a:r>
              <a:rPr lang="en-US" dirty="0"/>
              <a:t>Some of the North Coast’s best</a:t>
            </a:r>
            <a:r>
              <a:rPr lang="en-US" baseline="0" dirty="0"/>
              <a:t> known regions include:  Lake County, Los </a:t>
            </a:r>
            <a:r>
              <a:rPr lang="en-US" baseline="0" dirty="0" err="1"/>
              <a:t>Carneros</a:t>
            </a:r>
            <a:r>
              <a:rPr lang="en-US" baseline="0" dirty="0"/>
              <a:t>, Mendocino County, Napa Valley and Sonoma County</a:t>
            </a:r>
            <a:endParaRPr lang="en-US" dirty="0"/>
          </a:p>
          <a:p>
            <a:pPr marL="170934" indent="-170934">
              <a:buFont typeface="Arial" panose="020B0604020202020204" pitchFamily="34" charset="0"/>
              <a:buChar char="•"/>
            </a:pPr>
            <a:r>
              <a:rPr lang="en-US" dirty="0"/>
              <a:t>California’s North Coast has 54 AVAs.</a:t>
            </a:r>
          </a:p>
          <a:p>
            <a:pPr marL="170934" indent="-170934">
              <a:buFont typeface="Arial" panose="020B0604020202020204" pitchFamily="34" charset="0"/>
              <a:buChar char="•"/>
            </a:pPr>
            <a:r>
              <a:rPr lang="en-US" dirty="0"/>
              <a:t>It is home to more than half of California’s wineries</a:t>
            </a:r>
          </a:p>
          <a:p>
            <a:pPr marL="170934" indent="-170934">
              <a:buFont typeface="Arial" panose="020B0604020202020204" pitchFamily="34" charset="0"/>
              <a:buChar char="•"/>
            </a:pPr>
            <a:r>
              <a:rPr lang="en-US" dirty="0"/>
              <a:t>The scenery along the North Coast is as memorable</a:t>
            </a:r>
            <a:r>
              <a:rPr lang="en-US" baseline="0" dirty="0"/>
              <a:t> as the wine, with be</a:t>
            </a:r>
            <a:r>
              <a:rPr lang="en-US" dirty="0"/>
              <a:t>aches, dramatic</a:t>
            </a:r>
            <a:r>
              <a:rPr lang="en-US" baseline="0" dirty="0"/>
              <a:t> seaside cliffs, towering </a:t>
            </a:r>
            <a:r>
              <a:rPr lang="en-US" dirty="0"/>
              <a:t>redwoods, and rolling hills dotted with oak trees</a:t>
            </a:r>
            <a:r>
              <a:rPr lang="en-US" baseline="0" dirty="0"/>
              <a:t> which are all part of the scenic pastoral landscape.</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31</a:t>
            </a:fld>
            <a:endParaRPr lang="en-US"/>
          </a:p>
        </p:txBody>
      </p:sp>
    </p:spTree>
    <p:extLst>
      <p:ext uri="{BB962C8B-B14F-4D97-AF65-F5344CB8AC3E}">
        <p14:creationId xmlns:p14="http://schemas.microsoft.com/office/powerpoint/2010/main" val="4282372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Lake County is an</a:t>
            </a:r>
            <a:r>
              <a:rPr lang="en-US" baseline="0" dirty="0"/>
              <a:t> expanding winegrowing region of the state that is built around Clear Lake, the largest natural fresh water lake in California.</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32</a:t>
            </a:fld>
            <a:endParaRPr lang="en-US"/>
          </a:p>
        </p:txBody>
      </p:sp>
    </p:spTree>
    <p:extLst>
      <p:ext uri="{BB962C8B-B14F-4D97-AF65-F5344CB8AC3E}">
        <p14:creationId xmlns:p14="http://schemas.microsoft.com/office/powerpoint/2010/main" val="4571935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Los </a:t>
            </a:r>
            <a:r>
              <a:rPr lang="en-US" dirty="0" err="1"/>
              <a:t>Carneros</a:t>
            </a:r>
            <a:r>
              <a:rPr lang="en-US" dirty="0"/>
              <a:t> is a cool winegrowing region, influenced by breezes from the San Pablo Bay.  It straddles Napa and Sonoma counties and is celebrated for its sparkling wine,</a:t>
            </a:r>
            <a:r>
              <a:rPr lang="en-US" baseline="0" dirty="0"/>
              <a:t> Pinot Noir and Chardonnay.</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33</a:t>
            </a:fld>
            <a:endParaRPr lang="en-US"/>
          </a:p>
        </p:txBody>
      </p:sp>
    </p:spTree>
    <p:extLst>
      <p:ext uri="{BB962C8B-B14F-4D97-AF65-F5344CB8AC3E}">
        <p14:creationId xmlns:p14="http://schemas.microsoft.com/office/powerpoint/2010/main" val="1553088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Home to</a:t>
            </a:r>
            <a:r>
              <a:rPr lang="en-US" baseline="0" dirty="0"/>
              <a:t> the world’s tallest living tree (370 feet or 113 meters), 60% of Mendocino County is covered in redwood forests which thrive in the same climate as </a:t>
            </a:r>
            <a:r>
              <a:rPr lang="en-US" baseline="0" dirty="0" err="1"/>
              <a:t>winegrapes</a:t>
            </a:r>
            <a:r>
              <a:rPr lang="en-US" baseline="0" dirty="0"/>
              <a:t>.</a:t>
            </a:r>
          </a:p>
          <a:p>
            <a:pPr marL="174192" indent="-174192">
              <a:buFont typeface="Arial" panose="020B0604020202020204" pitchFamily="34" charset="0"/>
              <a:buChar char="•"/>
            </a:pPr>
            <a:endParaRPr lang="en-US" baseline="0" dirty="0"/>
          </a:p>
          <a:p>
            <a:pPr>
              <a:lnSpc>
                <a:spcPct val="120000"/>
              </a:lnSpc>
              <a:spcBef>
                <a:spcPts val="311"/>
              </a:spcBef>
            </a:pPr>
            <a:r>
              <a:rPr lang="en-US" dirty="0">
                <a:latin typeface="Georgia"/>
                <a:cs typeface="Georgia"/>
              </a:rPr>
              <a:t>•  100 wineries</a:t>
            </a:r>
          </a:p>
          <a:p>
            <a:pPr>
              <a:lnSpc>
                <a:spcPct val="120000"/>
              </a:lnSpc>
              <a:spcBef>
                <a:spcPts val="311"/>
              </a:spcBef>
            </a:pPr>
            <a:r>
              <a:rPr lang="en-US" dirty="0">
                <a:latin typeface="Georgia"/>
                <a:cs typeface="Georgia"/>
              </a:rPr>
              <a:t>•  First vines planted in the 1850s</a:t>
            </a:r>
          </a:p>
          <a:p>
            <a:pPr>
              <a:lnSpc>
                <a:spcPct val="120000"/>
              </a:lnSpc>
              <a:spcBef>
                <a:spcPts val="311"/>
              </a:spcBef>
            </a:pPr>
            <a:r>
              <a:rPr lang="en-US" dirty="0">
                <a:latin typeface="Georgia"/>
                <a:cs typeface="Georgia"/>
              </a:rPr>
              <a:t>•  16,700 acres (6,800 hectares) of </a:t>
            </a:r>
            <a:r>
              <a:rPr lang="en-US" dirty="0" err="1">
                <a:latin typeface="Georgia"/>
                <a:cs typeface="Georgia"/>
              </a:rPr>
              <a:t>winegrapes</a:t>
            </a:r>
            <a:endParaRPr lang="en-US" dirty="0">
              <a:latin typeface="Georgia"/>
              <a:cs typeface="Georgia"/>
            </a:endParaRPr>
          </a:p>
          <a:p>
            <a:pPr marL="174192" indent="-1741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34</a:t>
            </a:fld>
            <a:endParaRPr lang="en-US"/>
          </a:p>
        </p:txBody>
      </p:sp>
    </p:spTree>
    <p:extLst>
      <p:ext uri="{BB962C8B-B14F-4D97-AF65-F5344CB8AC3E}">
        <p14:creationId xmlns:p14="http://schemas.microsoft.com/office/powerpoint/2010/main" val="663893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The first</a:t>
            </a:r>
            <a:r>
              <a:rPr lang="en-US" baseline="0" dirty="0"/>
              <a:t> region to be designated AVA status in 1981, Napa Valley produces just 4% of all California wine.</a:t>
            </a:r>
          </a:p>
          <a:p>
            <a:pPr marL="174192" indent="-174192">
              <a:buFont typeface="Arial" panose="020B0604020202020204" pitchFamily="34" charset="0"/>
              <a:buChar char="•"/>
            </a:pPr>
            <a:r>
              <a:rPr lang="en-US" baseline="0" dirty="0"/>
              <a:t>Napa Valley’s world-renowned wines have found an equal match in the region’s cuisine</a:t>
            </a:r>
          </a:p>
          <a:p>
            <a:pPr marL="174192" indent="-174192">
              <a:buFont typeface="Arial" panose="020B0604020202020204" pitchFamily="34" charset="0"/>
              <a:buChar char="•"/>
            </a:pPr>
            <a:r>
              <a:rPr lang="en-US" baseline="0" dirty="0"/>
              <a:t>Napa Valley is home to 600 wineries and 18 AVAs</a:t>
            </a:r>
          </a:p>
          <a:p>
            <a:pPr marL="174192" indent="-174192">
              <a:buFont typeface="Arial" panose="020B0604020202020204" pitchFamily="34" charset="0"/>
              <a:buChar char="•"/>
            </a:pPr>
            <a:endParaRPr lang="en-US" baseline="0" dirty="0"/>
          </a:p>
          <a:p>
            <a:pPr marL="170944" indent="-170944">
              <a:lnSpc>
                <a:spcPct val="120000"/>
              </a:lnSpc>
              <a:spcBef>
                <a:spcPts val="311"/>
              </a:spcBef>
              <a:buFont typeface="Arial" panose="020B0604020202020204" pitchFamily="34" charset="0"/>
              <a:buChar char="•"/>
            </a:pPr>
            <a:r>
              <a:rPr lang="en-US" dirty="0">
                <a:solidFill>
                  <a:srgbClr val="FFFFFF"/>
                </a:solidFill>
                <a:latin typeface="Times"/>
                <a:cs typeface="Times"/>
              </a:rPr>
              <a:t>Known worldwide, yet produces just 4% of all California wine</a:t>
            </a:r>
            <a:endParaRPr lang="en-US" dirty="0">
              <a:latin typeface="Georgia"/>
              <a:cs typeface="Georgia"/>
            </a:endParaRPr>
          </a:p>
          <a:p>
            <a:r>
              <a:rPr lang="en-US" dirty="0">
                <a:latin typeface="Georgia"/>
                <a:cs typeface="Georgia"/>
              </a:rPr>
              <a:t>•  </a:t>
            </a:r>
            <a:r>
              <a:rPr lang="en-US" dirty="0">
                <a:solidFill>
                  <a:srgbClr val="FFFFFF"/>
                </a:solidFill>
                <a:latin typeface="Times"/>
                <a:cs typeface="Times"/>
              </a:rPr>
              <a:t>45,000 acres (18,000 hectares) of </a:t>
            </a:r>
            <a:r>
              <a:rPr lang="en-US" dirty="0" err="1">
                <a:solidFill>
                  <a:srgbClr val="FFFFFF"/>
                </a:solidFill>
                <a:latin typeface="Times"/>
                <a:cs typeface="Times"/>
              </a:rPr>
              <a:t>winegrapes</a:t>
            </a:r>
            <a:endParaRPr lang="en-US" dirty="0">
              <a:solidFill>
                <a:srgbClr val="FFFFFF"/>
              </a:solidFill>
              <a:latin typeface="Times"/>
              <a:cs typeface="Times"/>
            </a:endParaRPr>
          </a:p>
        </p:txBody>
      </p:sp>
      <p:sp>
        <p:nvSpPr>
          <p:cNvPr id="4" name="Slide Number Placeholder 3"/>
          <p:cNvSpPr>
            <a:spLocks noGrp="1"/>
          </p:cNvSpPr>
          <p:nvPr>
            <p:ph type="sldNum" sz="quarter" idx="10"/>
          </p:nvPr>
        </p:nvSpPr>
        <p:spPr/>
        <p:txBody>
          <a:bodyPr/>
          <a:lstStyle/>
          <a:p>
            <a:fld id="{4156E306-0BC5-7741-A200-F1C590E8B0CC}" type="slidenum">
              <a:rPr lang="en-US" smtClean="0"/>
              <a:pPr/>
              <a:t>35</a:t>
            </a:fld>
            <a:endParaRPr lang="en-US"/>
          </a:p>
        </p:txBody>
      </p:sp>
    </p:spTree>
    <p:extLst>
      <p:ext uri="{BB962C8B-B14F-4D97-AF65-F5344CB8AC3E}">
        <p14:creationId xmlns:p14="http://schemas.microsoft.com/office/powerpoint/2010/main" val="1838574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Sonoma has been growing </a:t>
            </a:r>
            <a:r>
              <a:rPr lang="en-US" dirty="0" err="1"/>
              <a:t>winegrapes</a:t>
            </a:r>
            <a:r>
              <a:rPr lang="en-US" dirty="0"/>
              <a:t> since 1812.</a:t>
            </a:r>
          </a:p>
          <a:p>
            <a:pPr marL="174192" indent="-174192">
              <a:buFont typeface="Arial" panose="020B0604020202020204" pitchFamily="34" charset="0"/>
              <a:buChar char="•"/>
            </a:pPr>
            <a:endParaRPr lang="en-US" dirty="0"/>
          </a:p>
          <a:p>
            <a:pPr marL="174192" indent="-174192">
              <a:buFont typeface="Arial" panose="020B0604020202020204" pitchFamily="34" charset="0"/>
              <a:buChar char="•"/>
            </a:pPr>
            <a:r>
              <a:rPr lang="en-US" dirty="0"/>
              <a:t>Sonoma grows more Pinot</a:t>
            </a:r>
            <a:r>
              <a:rPr lang="en-US" baseline="0" dirty="0"/>
              <a:t> Noir than any county in the state.  Cabernet Sauvignon and Chardonnay are still the most widely planted grapes in the region.</a:t>
            </a:r>
          </a:p>
          <a:p>
            <a:pPr marL="174192" indent="-174192">
              <a:buFont typeface="Arial" panose="020B0604020202020204" pitchFamily="34" charset="0"/>
              <a:buChar char="•"/>
            </a:pPr>
            <a:endParaRPr lang="en-US" baseline="0" dirty="0"/>
          </a:p>
          <a:p>
            <a:pPr marL="174192" indent="-174192">
              <a:buFont typeface="Arial" panose="020B0604020202020204" pitchFamily="34" charset="0"/>
              <a:buChar char="•"/>
            </a:pPr>
            <a:r>
              <a:rPr lang="en-US" baseline="0" dirty="0"/>
              <a:t>Sonoma, a nature lover’s paradise, has 18 AVAs and more than 500 wineries.</a:t>
            </a:r>
          </a:p>
          <a:p>
            <a:pPr marL="174192" indent="-174192">
              <a:buFont typeface="Arial" panose="020B0604020202020204" pitchFamily="34" charset="0"/>
              <a:buChar char="•"/>
            </a:pPr>
            <a:endParaRPr lang="en-US" baseline="0" dirty="0"/>
          </a:p>
          <a:p>
            <a:pPr>
              <a:spcBef>
                <a:spcPts val="311"/>
              </a:spcBef>
            </a:pPr>
            <a:r>
              <a:rPr lang="en-US" dirty="0">
                <a:latin typeface="Georgia"/>
                <a:cs typeface="Georgia"/>
              </a:rPr>
              <a:t>•  </a:t>
            </a:r>
            <a:r>
              <a:rPr lang="en-US" dirty="0">
                <a:solidFill>
                  <a:srgbClr val="FFFFFF"/>
                </a:solidFill>
                <a:latin typeface="Times"/>
                <a:cs typeface="Times"/>
              </a:rPr>
              <a:t>60,000 acres (24,000 hectares) of </a:t>
            </a:r>
            <a:r>
              <a:rPr lang="en-US" dirty="0" err="1">
                <a:solidFill>
                  <a:srgbClr val="FFFFFF"/>
                </a:solidFill>
                <a:latin typeface="Times"/>
                <a:cs typeface="Times"/>
              </a:rPr>
              <a:t>winegrapes</a:t>
            </a:r>
            <a:endParaRPr lang="en-US" dirty="0">
              <a:solidFill>
                <a:srgbClr val="FFFFFF"/>
              </a:solidFill>
              <a:latin typeface="Times"/>
              <a:cs typeface="Times"/>
            </a:endParaRPr>
          </a:p>
          <a:p>
            <a:pPr marL="174192" indent="-1741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36</a:t>
            </a:fld>
            <a:endParaRPr lang="en-US"/>
          </a:p>
        </p:txBody>
      </p:sp>
    </p:spTree>
    <p:extLst>
      <p:ext uri="{BB962C8B-B14F-4D97-AF65-F5344CB8AC3E}">
        <p14:creationId xmlns:p14="http://schemas.microsoft.com/office/powerpoint/2010/main" val="37005705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34" indent="-170934">
              <a:buFont typeface="Arial" panose="020B0604020202020204" pitchFamily="34" charset="0"/>
              <a:buChar char="•"/>
            </a:pPr>
            <a:r>
              <a:rPr lang="en-US" dirty="0"/>
              <a:t>Some of the Central Coast’s best known</a:t>
            </a:r>
            <a:r>
              <a:rPr lang="en-US" baseline="0" dirty="0"/>
              <a:t> regions include:  Livermore Valley, Monterey County, Paso Robles, San Benito County, San Francisco Bay, San Luis Obispo County, Santa Barbara County, Santa Clara County and Santa Cruz Mountains, which is technically not part of the Central Coast AVA.</a:t>
            </a:r>
          </a:p>
          <a:p>
            <a:pPr marL="170934" indent="-170934">
              <a:buFont typeface="Arial" panose="020B0604020202020204" pitchFamily="34" charset="0"/>
              <a:buChar char="•"/>
            </a:pPr>
            <a:r>
              <a:rPr lang="en-US" dirty="0"/>
              <a:t>California’s Central Coast has 43</a:t>
            </a:r>
            <a:r>
              <a:rPr lang="en-US" baseline="0" dirty="0"/>
              <a:t> AVAs and also surrounds the Santa Cruz Mountains AVA</a:t>
            </a:r>
          </a:p>
          <a:p>
            <a:pPr marL="170934" indent="-170934">
              <a:buFont typeface="Arial" panose="020B0604020202020204" pitchFamily="34" charset="0"/>
              <a:buChar char="•"/>
            </a:pPr>
            <a:r>
              <a:rPr lang="en-US" baseline="0" dirty="0"/>
              <a:t>It is one of the fastest growing wine regions in the state, with nearly 350 wineries in San Luis Obispo/Paso Robles alone.</a:t>
            </a:r>
          </a:p>
          <a:p>
            <a:pPr marL="170934" indent="-170934">
              <a:buFont typeface="Arial" panose="020B0604020202020204" pitchFamily="34" charset="0"/>
              <a:buChar char="•"/>
            </a:pPr>
            <a:r>
              <a:rPr lang="en-US" baseline="0" dirty="0"/>
              <a:t>Grapes have been cultivated here since the 1700s.</a:t>
            </a:r>
          </a:p>
          <a:p>
            <a:pPr marL="170934" indent="-170934">
              <a:buFont typeface="Arial" panose="020B0604020202020204" pitchFamily="34" charset="0"/>
              <a:buChar char="•"/>
            </a:pPr>
            <a:r>
              <a:rPr lang="en-US" baseline="0" dirty="0"/>
              <a:t>This region is gaining more recognition as more wineries are established here.</a:t>
            </a:r>
          </a:p>
          <a:p>
            <a:pPr marL="170934" indent="-170934">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37</a:t>
            </a:fld>
            <a:endParaRPr lang="en-US"/>
          </a:p>
        </p:txBody>
      </p:sp>
    </p:spTree>
    <p:extLst>
      <p:ext uri="{BB962C8B-B14F-4D97-AF65-F5344CB8AC3E}">
        <p14:creationId xmlns:p14="http://schemas.microsoft.com/office/powerpoint/2010/main" val="11132866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This region east of San Francisco was a pioneer in winegrowing and introduced the grape clone</a:t>
            </a:r>
            <a:r>
              <a:rPr lang="en-US" baseline="0" dirty="0"/>
              <a:t> for Chardonnay that is the parent for 80% of California chardonnay grown today.</a:t>
            </a:r>
          </a:p>
          <a:p>
            <a:pPr marL="174192" indent="-174192">
              <a:buFont typeface="Arial" panose="020B0604020202020204" pitchFamily="34" charset="0"/>
              <a:buChar char="•"/>
            </a:pPr>
            <a:r>
              <a:rPr lang="en-US" baseline="0" dirty="0"/>
              <a:t>Livermore was the first region in California to label Chardonnay, Petite </a:t>
            </a:r>
            <a:r>
              <a:rPr lang="en-US" baseline="0" dirty="0" err="1"/>
              <a:t>Sirah</a:t>
            </a:r>
            <a:r>
              <a:rPr lang="en-US" baseline="0" dirty="0"/>
              <a:t> and Sauvignon Blanc as varietals</a:t>
            </a:r>
          </a:p>
          <a:p>
            <a:pPr marL="174192" indent="-174192" defTabSz="455850">
              <a:buFont typeface="Arial" panose="020B0604020202020204" pitchFamily="34" charset="0"/>
              <a:buChar char="•"/>
              <a:defRPr/>
            </a:pPr>
            <a:r>
              <a:rPr lang="en-US" baseline="0" dirty="0"/>
              <a:t>Pioneer </a:t>
            </a:r>
            <a:r>
              <a:rPr lang="en-US" dirty="0">
                <a:latin typeface="Times"/>
                <a:cs typeface="Times"/>
              </a:rPr>
              <a:t>Livermore winemakers C.H. </a:t>
            </a:r>
            <a:r>
              <a:rPr lang="en-US" dirty="0" err="1">
                <a:latin typeface="Times"/>
                <a:cs typeface="Times"/>
              </a:rPr>
              <a:t>Wente</a:t>
            </a:r>
            <a:r>
              <a:rPr lang="en-US" dirty="0">
                <a:latin typeface="Times"/>
                <a:cs typeface="Times"/>
              </a:rPr>
              <a:t> and James </a:t>
            </a:r>
            <a:r>
              <a:rPr lang="en-US" dirty="0" err="1">
                <a:latin typeface="Times"/>
                <a:cs typeface="Times"/>
              </a:rPr>
              <a:t>Concannon</a:t>
            </a:r>
            <a:r>
              <a:rPr lang="en-US" dirty="0">
                <a:latin typeface="Times"/>
                <a:cs typeface="Times"/>
              </a:rPr>
              <a:t> planted their vineyards in the early 1880s, having recognized the area’s winegrowing potential.  Their descendants have maintained that tradition:  both wineries continue to thrive.</a:t>
            </a:r>
          </a:p>
          <a:p>
            <a:pPr marL="174192" indent="-174192" defTabSz="455850">
              <a:buFont typeface="Arial" panose="020B0604020202020204" pitchFamily="34" charset="0"/>
              <a:buChar char="•"/>
              <a:defRPr/>
            </a:pPr>
            <a:r>
              <a:rPr lang="en-US" dirty="0">
                <a:latin typeface="Georgia"/>
                <a:cs typeface="Georgia"/>
              </a:rPr>
              <a:t>5,000 acres (2,000 hectares) of </a:t>
            </a:r>
            <a:r>
              <a:rPr lang="en-US" dirty="0" err="1">
                <a:latin typeface="Georgia"/>
                <a:cs typeface="Georgia"/>
              </a:rPr>
              <a:t>winegrapes</a:t>
            </a:r>
            <a:endParaRPr lang="en-US" dirty="0">
              <a:latin typeface="Georgia"/>
              <a:cs typeface="Georgia"/>
            </a:endParaRPr>
          </a:p>
          <a:p>
            <a:pPr marL="174192" indent="-174192">
              <a:buFont typeface="Arial" panose="020B0604020202020204" pitchFamily="34" charset="0"/>
              <a:buChar char="•"/>
            </a:pPr>
            <a:endParaRPr lang="en-US" baseline="0" dirty="0"/>
          </a:p>
          <a:p>
            <a:pPr marL="174192" indent="-174192">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38</a:t>
            </a:fld>
            <a:endParaRPr lang="en-US"/>
          </a:p>
        </p:txBody>
      </p:sp>
    </p:spTree>
    <p:extLst>
      <p:ext uri="{BB962C8B-B14F-4D97-AF65-F5344CB8AC3E}">
        <p14:creationId xmlns:p14="http://schemas.microsoft.com/office/powerpoint/2010/main" val="21482445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Monterey is home to</a:t>
            </a:r>
            <a:r>
              <a:rPr lang="en-US" baseline="0" dirty="0"/>
              <a:t> the “Blue Grand Canyon”, one of the world’s deepest marine canyons that contributes to the cool coastal weather.</a:t>
            </a:r>
          </a:p>
          <a:p>
            <a:pPr marL="174192" indent="-174192" defTabSz="455850">
              <a:buFont typeface="Arial" panose="020B0604020202020204" pitchFamily="34" charset="0"/>
              <a:buChar char="•"/>
              <a:defRPr/>
            </a:pPr>
            <a:r>
              <a:rPr lang="en-US" dirty="0">
                <a:latin typeface="Times"/>
                <a:cs typeface="Times"/>
              </a:rPr>
              <a:t>A popular destination for wine and touring, the Monterey peninsula is also on the whale migration path, and home to Pebble Beach Golf Links</a:t>
            </a:r>
          </a:p>
          <a:p>
            <a:pPr marL="174192" indent="-174192">
              <a:buFont typeface="Arial" panose="020B0604020202020204" pitchFamily="34" charset="0"/>
              <a:buChar char="•"/>
            </a:pPr>
            <a:endParaRPr lang="en-US" baseline="0" dirty="0"/>
          </a:p>
          <a:p>
            <a:pPr>
              <a:lnSpc>
                <a:spcPct val="120000"/>
              </a:lnSpc>
              <a:spcBef>
                <a:spcPts val="311"/>
              </a:spcBef>
            </a:pPr>
            <a:r>
              <a:rPr lang="en-US" dirty="0">
                <a:latin typeface="Georgia"/>
                <a:cs typeface="Georgia"/>
              </a:rPr>
              <a:t>•  10 AVA’s</a:t>
            </a:r>
          </a:p>
          <a:p>
            <a:pPr>
              <a:lnSpc>
                <a:spcPct val="120000"/>
              </a:lnSpc>
              <a:spcBef>
                <a:spcPts val="311"/>
              </a:spcBef>
            </a:pPr>
            <a:r>
              <a:rPr lang="en-US" dirty="0">
                <a:latin typeface="Georgia"/>
                <a:cs typeface="Georgia"/>
              </a:rPr>
              <a:t>•  40,000 acres (16,000 hectares) of winegrapes</a:t>
            </a:r>
          </a:p>
          <a:p>
            <a:pPr marL="170944" indent="-170944">
              <a:lnSpc>
                <a:spcPct val="120000"/>
              </a:lnSpc>
              <a:spcBef>
                <a:spcPts val="311"/>
              </a:spcBef>
            </a:pPr>
            <a:r>
              <a:rPr lang="en-US" dirty="0">
                <a:latin typeface="Georgia"/>
                <a:cs typeface="Georgia"/>
              </a:rPr>
              <a:t>•  Home of the Lone Cypress, Monterey’s iconic 250 year old tree</a:t>
            </a:r>
          </a:p>
          <a:p>
            <a:endParaRPr lang="en-US" baseline="0"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39</a:t>
            </a:fld>
            <a:endParaRPr lang="en-US"/>
          </a:p>
        </p:txBody>
      </p:sp>
    </p:spTree>
    <p:extLst>
      <p:ext uri="{BB962C8B-B14F-4D97-AF65-F5344CB8AC3E}">
        <p14:creationId xmlns:p14="http://schemas.microsoft.com/office/powerpoint/2010/main" val="520553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34" indent="-170934">
              <a:buFont typeface="Arial" panose="020B0604020202020204" pitchFamily="34" charset="0"/>
              <a:buChar char="•"/>
            </a:pPr>
            <a:r>
              <a:rPr lang="en-US" baseline="0" dirty="0"/>
              <a:t>California vintners and growers are leaders in combining tradition and innovation.</a:t>
            </a:r>
          </a:p>
          <a:p>
            <a:pPr marL="170934" indent="-170934">
              <a:buFont typeface="Arial" panose="020B0604020202020204" pitchFamily="34" charset="0"/>
              <a:buChar char="•"/>
            </a:pPr>
            <a:r>
              <a:rPr lang="en-US" baseline="0" dirty="0"/>
              <a:t>Our 5,900 winegrape growers work with a diverse landscape, varied climate, and more than 110 winegrape varieties.  Our talented growers and vintners have all the natural ingredients to make outstanding wines.</a:t>
            </a:r>
          </a:p>
          <a:p>
            <a:pPr marL="170934" indent="-170934">
              <a:buFont typeface="Arial" panose="020B0604020202020204" pitchFamily="34" charset="0"/>
              <a:buChar char="•"/>
            </a:pPr>
            <a:r>
              <a:rPr lang="en-US" baseline="0" dirty="0"/>
              <a:t>Our multi-generational families, many originally from Italy, Germany and France, have set deep roots in California, and the state continues to attract talent from around the world.</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4</a:t>
            </a:fld>
            <a:endParaRPr lang="en-US"/>
          </a:p>
        </p:txBody>
      </p:sp>
    </p:spTree>
    <p:extLst>
      <p:ext uri="{BB962C8B-B14F-4D97-AF65-F5344CB8AC3E}">
        <p14:creationId xmlns:p14="http://schemas.microsoft.com/office/powerpoint/2010/main" val="10898145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Located in San Luis</a:t>
            </a:r>
            <a:r>
              <a:rPr lang="en-US" baseline="0" dirty="0"/>
              <a:t> Obispo country, the first vines in Paso Robles were planted in the 1790s, and today it is one of California’s fastest growing wine regions, with 200 wineries and growing.</a:t>
            </a:r>
          </a:p>
          <a:p>
            <a:pPr marL="174192" indent="-174192" defTabSz="455850">
              <a:buFont typeface="Arial" panose="020B0604020202020204" pitchFamily="34" charset="0"/>
              <a:buChar char="•"/>
              <a:defRPr/>
            </a:pPr>
            <a:r>
              <a:rPr lang="en-US" dirty="0">
                <a:latin typeface="Times"/>
                <a:cs typeface="Times"/>
              </a:rPr>
              <a:t>Located halfway between San Francisco and Los Angeles, Paso Robles is a hot spot for Rhône varietals and blends</a:t>
            </a:r>
          </a:p>
          <a:p>
            <a:pPr marL="174192" indent="-174192" defTabSz="455850">
              <a:buFont typeface="Arial" panose="020B0604020202020204" pitchFamily="34" charset="0"/>
              <a:buChar char="•"/>
              <a:defRPr/>
            </a:pPr>
            <a:r>
              <a:rPr lang="en-US" dirty="0">
                <a:solidFill>
                  <a:srgbClr val="FFFFFF"/>
                </a:solidFill>
                <a:latin typeface="Times"/>
                <a:cs typeface="Times"/>
              </a:rPr>
              <a:t>40,000 vineyard acres (16,200 hectares)</a:t>
            </a:r>
          </a:p>
          <a:p>
            <a:pPr marL="174192" indent="-174192" defTabSz="455850">
              <a:buFont typeface="Arial" panose="020B0604020202020204" pitchFamily="34" charset="0"/>
              <a:buChar char="•"/>
              <a:defRPr/>
            </a:pPr>
            <a:endParaRPr lang="en-US" dirty="0">
              <a:latin typeface="Times"/>
              <a:cs typeface="Times"/>
            </a:endParaRPr>
          </a:p>
        </p:txBody>
      </p:sp>
      <p:sp>
        <p:nvSpPr>
          <p:cNvPr id="4" name="Slide Number Placeholder 3"/>
          <p:cNvSpPr>
            <a:spLocks noGrp="1"/>
          </p:cNvSpPr>
          <p:nvPr>
            <p:ph type="sldNum" sz="quarter" idx="10"/>
          </p:nvPr>
        </p:nvSpPr>
        <p:spPr/>
        <p:txBody>
          <a:bodyPr/>
          <a:lstStyle/>
          <a:p>
            <a:fld id="{4156E306-0BC5-7741-A200-F1C590E8B0CC}" type="slidenum">
              <a:rPr lang="en-US" smtClean="0"/>
              <a:pPr/>
              <a:t>40</a:t>
            </a:fld>
            <a:endParaRPr lang="en-US"/>
          </a:p>
        </p:txBody>
      </p:sp>
    </p:spTree>
    <p:extLst>
      <p:ext uri="{BB962C8B-B14F-4D97-AF65-F5344CB8AC3E}">
        <p14:creationId xmlns:p14="http://schemas.microsoft.com/office/powerpoint/2010/main" val="3026964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Located along El Camino Real (The</a:t>
            </a:r>
            <a:r>
              <a:rPr lang="en-US" baseline="0" dirty="0"/>
              <a:t> King’s Highway), rugged San Benito County is located north of Monterey County on California’s beautiful Central Coast.  </a:t>
            </a:r>
          </a:p>
          <a:p>
            <a:pPr marL="174192" indent="-174192">
              <a:buFont typeface="Arial" panose="020B0604020202020204" pitchFamily="34" charset="0"/>
              <a:buChar char="•"/>
            </a:pPr>
            <a:r>
              <a:rPr lang="en-US" baseline="0" dirty="0"/>
              <a:t>French &amp; German immigrants established its wine culture, planting the first grapes there in 1854.</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41</a:t>
            </a:fld>
            <a:endParaRPr lang="en-US"/>
          </a:p>
        </p:txBody>
      </p:sp>
    </p:spTree>
    <p:extLst>
      <p:ext uri="{BB962C8B-B14F-4D97-AF65-F5344CB8AC3E}">
        <p14:creationId xmlns:p14="http://schemas.microsoft.com/office/powerpoint/2010/main" val="13943088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Cooled by the famous fog of San Francisco Bay, S</a:t>
            </a:r>
            <a:r>
              <a:rPr lang="en-US" baseline="0" dirty="0"/>
              <a:t>an Francisco is the jewel of the West Coast with its world-renowned bridges, steep hills, and regal Victorian architecture.  </a:t>
            </a:r>
          </a:p>
          <a:p>
            <a:pPr marL="174192" indent="-174192">
              <a:buFont typeface="Arial" panose="020B0604020202020204" pitchFamily="34" charset="0"/>
              <a:buChar char="•"/>
            </a:pPr>
            <a:r>
              <a:rPr lang="en-US" baseline="0" dirty="0"/>
              <a:t>San Francisco boasts more restaurants per capita than any city in the U.S. and is an epicenter for wine and food trends.</a:t>
            </a:r>
          </a:p>
          <a:p>
            <a:pPr marL="174192" indent="-174192">
              <a:buFont typeface="Arial" panose="020B0604020202020204" pitchFamily="34" charset="0"/>
              <a:buChar char="•"/>
            </a:pPr>
            <a:r>
              <a:rPr lang="en-US" baseline="0" dirty="0"/>
              <a:t>Wineries located in San Francisco, Oakland, Berkeley and elsewhere are part of a statewide urban wine movement</a:t>
            </a:r>
          </a:p>
          <a:p>
            <a:pPr marL="174192" indent="-174192">
              <a:buFont typeface="Arial" panose="020B0604020202020204" pitchFamily="34" charset="0"/>
              <a:buChar char="•"/>
            </a:pPr>
            <a:endParaRPr lang="en-US" baseline="0" dirty="0"/>
          </a:p>
          <a:p>
            <a:pPr marL="174192" indent="-1741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42</a:t>
            </a:fld>
            <a:endParaRPr lang="en-US"/>
          </a:p>
        </p:txBody>
      </p:sp>
    </p:spTree>
    <p:extLst>
      <p:ext uri="{BB962C8B-B14F-4D97-AF65-F5344CB8AC3E}">
        <p14:creationId xmlns:p14="http://schemas.microsoft.com/office/powerpoint/2010/main" val="17853460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The</a:t>
            </a:r>
            <a:r>
              <a:rPr lang="en-US" baseline="0" dirty="0"/>
              <a:t> crown of San Luis Obispo is Hearst Castle, the grand 65-room estate built by newspaper mogul William Randolph Hearst in 1919.</a:t>
            </a:r>
            <a:endParaRPr lang="en-US" dirty="0"/>
          </a:p>
          <a:p>
            <a:pPr marL="174192" indent="-174192">
              <a:buFont typeface="Arial" panose="020B0604020202020204" pitchFamily="34" charset="0"/>
              <a:buChar char="•"/>
            </a:pPr>
            <a:r>
              <a:rPr lang="en-US" dirty="0"/>
              <a:t>With more than 350 wineries, this scenic winegrowing region of coastal valleys and inland hills is tempered by maritime</a:t>
            </a:r>
            <a:r>
              <a:rPr lang="en-US" baseline="0" dirty="0"/>
              <a:t> breezes and is know for its Rhone blends, heritage Zinfandels, Pinot Noirs and Chardonnays.</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43</a:t>
            </a:fld>
            <a:endParaRPr lang="en-US"/>
          </a:p>
        </p:txBody>
      </p:sp>
    </p:spTree>
    <p:extLst>
      <p:ext uri="{BB962C8B-B14F-4D97-AF65-F5344CB8AC3E}">
        <p14:creationId xmlns:p14="http://schemas.microsoft.com/office/powerpoint/2010/main" val="21593297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160 kilometers (100 miles) north of Los Angeles, the</a:t>
            </a:r>
            <a:r>
              <a:rPr lang="en-US" baseline="0" dirty="0"/>
              <a:t> Santa Barbara region has been growing grapes since 1782.</a:t>
            </a:r>
          </a:p>
          <a:p>
            <a:pPr marL="174192" indent="-174192">
              <a:buFont typeface="Arial" panose="020B0604020202020204" pitchFamily="34" charset="0"/>
              <a:buChar char="•"/>
            </a:pPr>
            <a:r>
              <a:rPr lang="en-US" baseline="0" dirty="0"/>
              <a:t>25% of the grapes grown in the county are Pinot Noir.</a:t>
            </a:r>
          </a:p>
          <a:p>
            <a:pPr marL="174192" indent="-174192">
              <a:buFont typeface="Arial" panose="020B0604020202020204" pitchFamily="34" charset="0"/>
              <a:buChar char="•"/>
            </a:pPr>
            <a:r>
              <a:rPr lang="en-US" baseline="0" dirty="0"/>
              <a:t>Made famous by the 2004 film Sideways which won an Oscar for best screenplay.</a:t>
            </a:r>
            <a:r>
              <a:rPr lang="en-US" dirty="0">
                <a:latin typeface="Times"/>
                <a:cs typeface="Times"/>
              </a:rPr>
              <a:t> </a:t>
            </a:r>
          </a:p>
          <a:p>
            <a:pPr marL="174192" indent="-174192">
              <a:buFont typeface="Arial" panose="020B0604020202020204" pitchFamily="34" charset="0"/>
              <a:buChar char="•"/>
            </a:pPr>
            <a:r>
              <a:rPr lang="en-US" dirty="0">
                <a:latin typeface="Times"/>
                <a:cs typeface="Times"/>
              </a:rPr>
              <a:t>Long a favorite hideaway for movie stars, it’s also a famous wine destination, featuring the area’s signature Pinot Noir</a:t>
            </a:r>
            <a:endParaRPr lang="en-US" baseline="0" dirty="0"/>
          </a:p>
          <a:p>
            <a:pPr marL="174192" indent="-174192">
              <a:buFont typeface="Arial" panose="020B0604020202020204" pitchFamily="34" charset="0"/>
              <a:buChar char="•"/>
            </a:pPr>
            <a:endParaRPr lang="en-US" baseline="0" dirty="0"/>
          </a:p>
          <a:p>
            <a:pPr>
              <a:lnSpc>
                <a:spcPct val="120000"/>
              </a:lnSpc>
              <a:spcBef>
                <a:spcPts val="311"/>
              </a:spcBef>
            </a:pPr>
            <a:r>
              <a:rPr lang="en-US" dirty="0">
                <a:latin typeface="Georgia"/>
                <a:cs typeface="Georgia"/>
              </a:rPr>
              <a:t>•  7 AVA’s</a:t>
            </a:r>
          </a:p>
          <a:p>
            <a:pPr>
              <a:lnSpc>
                <a:spcPct val="120000"/>
              </a:lnSpc>
              <a:spcBef>
                <a:spcPts val="311"/>
              </a:spcBef>
            </a:pPr>
            <a:r>
              <a:rPr lang="en-US" dirty="0">
                <a:latin typeface="Georgia"/>
                <a:cs typeface="Georgia"/>
              </a:rPr>
              <a:t>•  20,000 acres (8,000 hectares) of </a:t>
            </a:r>
            <a:r>
              <a:rPr lang="en-US" dirty="0" err="1">
                <a:latin typeface="Georgia"/>
                <a:cs typeface="Georgia"/>
              </a:rPr>
              <a:t>winegrapes</a:t>
            </a:r>
            <a:endParaRPr lang="en-US" dirty="0">
              <a:latin typeface="Georgia"/>
              <a:cs typeface="Georgia"/>
            </a:endParaRPr>
          </a:p>
          <a:p>
            <a:pPr>
              <a:lnSpc>
                <a:spcPct val="120000"/>
              </a:lnSpc>
              <a:spcBef>
                <a:spcPts val="311"/>
              </a:spcBef>
            </a:pPr>
            <a:r>
              <a:rPr lang="en-US" dirty="0">
                <a:latin typeface="Georgia"/>
                <a:cs typeface="Georgia"/>
              </a:rPr>
              <a:t>•  200 bonded wineries</a:t>
            </a:r>
          </a:p>
          <a:p>
            <a:pPr marL="174192" indent="-1741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44</a:t>
            </a:fld>
            <a:endParaRPr lang="en-US"/>
          </a:p>
        </p:txBody>
      </p:sp>
    </p:spTree>
    <p:extLst>
      <p:ext uri="{BB962C8B-B14F-4D97-AF65-F5344CB8AC3E}">
        <p14:creationId xmlns:p14="http://schemas.microsoft.com/office/powerpoint/2010/main" val="10645311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baseline="0" dirty="0"/>
              <a:t>Also know as Silicon Valley, Santa Clara is a hotbed for the world’s leading technology companies, including </a:t>
            </a:r>
            <a:r>
              <a:rPr lang="en-US" dirty="0"/>
              <a:t>Google, Facebook and Apple </a:t>
            </a:r>
          </a:p>
          <a:p>
            <a:pPr marL="174192" indent="-174192" defTabSz="455850">
              <a:buFont typeface="Arial" panose="020B0604020202020204" pitchFamily="34" charset="0"/>
              <a:buChar char="•"/>
              <a:defRPr/>
            </a:pPr>
            <a:r>
              <a:rPr lang="en-US" dirty="0">
                <a:latin typeface="Times"/>
                <a:cs typeface="Times"/>
              </a:rPr>
              <a:t>An area with rich soils and Mediterranean climate, Native Americans named it the “Valley of the Heart’s Delight”</a:t>
            </a:r>
          </a:p>
          <a:p>
            <a:pPr marL="174192" indent="-1741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45</a:t>
            </a:fld>
            <a:endParaRPr lang="en-US"/>
          </a:p>
        </p:txBody>
      </p:sp>
    </p:spTree>
    <p:extLst>
      <p:ext uri="{BB962C8B-B14F-4D97-AF65-F5344CB8AC3E}">
        <p14:creationId xmlns:p14="http://schemas.microsoft.com/office/powerpoint/2010/main" val="22827636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Santa Cruz</a:t>
            </a:r>
            <a:r>
              <a:rPr lang="en-US" baseline="0" dirty="0"/>
              <a:t> Mountains is surrounded by the Central Coast AVA although it is technically not a part of that macro region</a:t>
            </a:r>
            <a:endParaRPr lang="en-US" dirty="0"/>
          </a:p>
          <a:p>
            <a:pPr marL="174192" indent="-174192">
              <a:buFont typeface="Arial" panose="020B0604020202020204" pitchFamily="34" charset="0"/>
              <a:buChar char="•"/>
            </a:pPr>
            <a:r>
              <a:rPr lang="en-US" dirty="0"/>
              <a:t>One of California’s first</a:t>
            </a:r>
            <a:r>
              <a:rPr lang="en-US" baseline="0" dirty="0"/>
              <a:t> AVAs, established in 1981, the Santa Cruz Mountains region is known for Pinot Noir, Chardonnay and Cabernet Sauvignon.</a:t>
            </a:r>
          </a:p>
          <a:p>
            <a:pPr marL="174192" indent="-174192">
              <a:buFont typeface="Arial" panose="020B0604020202020204" pitchFamily="34" charset="0"/>
              <a:buChar char="•"/>
            </a:pPr>
            <a:r>
              <a:rPr lang="en-US" baseline="0" dirty="0"/>
              <a:t>This high-elevation, cool climate winegrowing region has over 600 hectares (1,500 acres) of vineyards.</a:t>
            </a:r>
          </a:p>
          <a:p>
            <a:pPr marL="174192" indent="-174192" defTabSz="455850">
              <a:buFont typeface="Arial" panose="020B0604020202020204" pitchFamily="34" charset="0"/>
              <a:buChar char="•"/>
              <a:defRPr/>
            </a:pPr>
            <a:r>
              <a:rPr lang="en-US" dirty="0">
                <a:latin typeface="Times"/>
                <a:cs typeface="Times"/>
              </a:rPr>
              <a:t>Rich with wooded peaks and small vineyards tucked into quiet hillsides</a:t>
            </a:r>
          </a:p>
        </p:txBody>
      </p:sp>
      <p:sp>
        <p:nvSpPr>
          <p:cNvPr id="4" name="Slide Number Placeholder 3"/>
          <p:cNvSpPr>
            <a:spLocks noGrp="1"/>
          </p:cNvSpPr>
          <p:nvPr>
            <p:ph type="sldNum" sz="quarter" idx="10"/>
          </p:nvPr>
        </p:nvSpPr>
        <p:spPr/>
        <p:txBody>
          <a:bodyPr/>
          <a:lstStyle/>
          <a:p>
            <a:fld id="{4156E306-0BC5-7741-A200-F1C590E8B0CC}" type="slidenum">
              <a:rPr lang="en-US" smtClean="0"/>
              <a:pPr/>
              <a:t>46</a:t>
            </a:fld>
            <a:endParaRPr lang="en-US"/>
          </a:p>
        </p:txBody>
      </p:sp>
    </p:spTree>
    <p:extLst>
      <p:ext uri="{BB962C8B-B14F-4D97-AF65-F5344CB8AC3E}">
        <p14:creationId xmlns:p14="http://schemas.microsoft.com/office/powerpoint/2010/main" val="9614592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34" indent="-170934">
              <a:buFont typeface="Arial" panose="020B0604020202020204" pitchFamily="34" charset="0"/>
              <a:buChar char="•"/>
            </a:pPr>
            <a:r>
              <a:rPr lang="en-US" dirty="0"/>
              <a:t>Some of the Sierra Foothills’ best known regions include:  Amador County, El Dorado County, Nevada</a:t>
            </a:r>
            <a:r>
              <a:rPr lang="en-US" baseline="0" dirty="0"/>
              <a:t> County and Placer County</a:t>
            </a:r>
            <a:endParaRPr lang="en-US" dirty="0"/>
          </a:p>
          <a:p>
            <a:pPr marL="170934" indent="-170934">
              <a:buFont typeface="Arial" panose="020B0604020202020204" pitchFamily="34" charset="0"/>
              <a:buChar char="•"/>
            </a:pPr>
            <a:r>
              <a:rPr lang="en-US" dirty="0"/>
              <a:t>California’s Sierra Foothills region</a:t>
            </a:r>
            <a:r>
              <a:rPr lang="en-US" baseline="0" dirty="0"/>
              <a:t> </a:t>
            </a:r>
            <a:r>
              <a:rPr lang="en-US" dirty="0"/>
              <a:t>has 6 AVAs.</a:t>
            </a:r>
          </a:p>
          <a:p>
            <a:pPr marL="170934" indent="-170934">
              <a:buFont typeface="Arial" panose="020B0604020202020204" pitchFamily="34" charset="0"/>
              <a:buChar char="•"/>
            </a:pPr>
            <a:r>
              <a:rPr lang="en-US" dirty="0"/>
              <a:t>This area became the epicenter</a:t>
            </a:r>
            <a:r>
              <a:rPr lang="en-US" baseline="0" dirty="0"/>
              <a:t> of the California Gold Rush.</a:t>
            </a:r>
          </a:p>
          <a:p>
            <a:pPr marL="170934" indent="-170934">
              <a:buFont typeface="Arial" panose="020B0604020202020204" pitchFamily="34" charset="0"/>
              <a:buChar char="•"/>
            </a:pPr>
            <a:r>
              <a:rPr lang="en-US" baseline="0" dirty="0"/>
              <a:t>Gold </a:t>
            </a:r>
            <a:r>
              <a:rPr lang="en-US" dirty="0"/>
              <a:t>was first discovered near Sacramento</a:t>
            </a:r>
            <a:r>
              <a:rPr lang="en-US" baseline="0" dirty="0"/>
              <a:t> in 1848.  </a:t>
            </a:r>
            <a:r>
              <a:rPr lang="en-US" dirty="0"/>
              <a:t>The Gold Rush of 1849 caused California’s population</a:t>
            </a:r>
            <a:r>
              <a:rPr lang="en-US" baseline="0" dirty="0"/>
              <a:t> to soar by a half a million, from an estimated 14,000 (exclusive of Native Americans), making it one of the largest migrations of people in history.   For many, “gold fever” became “vine fever” as news of winegrower profits spread and vineyard trials showed that California’s sunshine allowed grapes to ripen fully nearly everywhere in the state.</a:t>
            </a:r>
          </a:p>
          <a:p>
            <a:pPr marL="170934" indent="-170934">
              <a:buFont typeface="Arial" panose="020B0604020202020204" pitchFamily="34" charset="0"/>
              <a:buChar char="•"/>
            </a:pPr>
            <a:r>
              <a:rPr lang="en-US" baseline="0" dirty="0"/>
              <a:t>Known for Zinfandels, the area is now a vibrant region for </a:t>
            </a:r>
            <a:r>
              <a:rPr lang="en-US" baseline="0" dirty="0" err="1"/>
              <a:t>winegrapes</a:t>
            </a:r>
            <a:r>
              <a:rPr lang="en-US" baseline="0" dirty="0"/>
              <a:t> and touring.  The area is home to Yosemite National Park and Lake Tahoe.</a:t>
            </a:r>
          </a:p>
          <a:p>
            <a:pPr marL="170934" indent="-17093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47</a:t>
            </a:fld>
            <a:endParaRPr lang="en-US"/>
          </a:p>
        </p:txBody>
      </p:sp>
    </p:spTree>
    <p:extLst>
      <p:ext uri="{BB962C8B-B14F-4D97-AF65-F5344CB8AC3E}">
        <p14:creationId xmlns:p14="http://schemas.microsoft.com/office/powerpoint/2010/main" val="12950436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defTabSz="464511">
              <a:buFont typeface="Arial" panose="020B0604020202020204" pitchFamily="34" charset="0"/>
              <a:buChar char="•"/>
              <a:defRPr/>
            </a:pPr>
            <a:r>
              <a:rPr lang="en-US" dirty="0"/>
              <a:t>Amador is old vine country:  nearly 600 acres (243 hectares) of the county’s vines are at least 60 years old, while several vineyards date to the 19</a:t>
            </a:r>
            <a:r>
              <a:rPr lang="en-US" baseline="30000" dirty="0"/>
              <a:t>th</a:t>
            </a:r>
            <a:r>
              <a:rPr lang="en-US" dirty="0"/>
              <a:t> century</a:t>
            </a:r>
          </a:p>
          <a:p>
            <a:pPr marL="174192" indent="-174192" defTabSz="464511">
              <a:buFont typeface="Arial" panose="020B0604020202020204" pitchFamily="34" charset="0"/>
              <a:buChar char="•"/>
              <a:defRPr/>
            </a:pPr>
            <a:r>
              <a:rPr lang="en-US" dirty="0"/>
              <a:t>The area is known for old vine Zinfandel, </a:t>
            </a:r>
            <a:r>
              <a:rPr lang="en-US" dirty="0" err="1"/>
              <a:t>Barbera</a:t>
            </a:r>
            <a:r>
              <a:rPr lang="en-US" dirty="0"/>
              <a:t>, </a:t>
            </a:r>
            <a:r>
              <a:rPr lang="en-US" dirty="0" err="1"/>
              <a:t>Sangiovese</a:t>
            </a:r>
            <a:r>
              <a:rPr lang="en-US" dirty="0"/>
              <a:t>, Syrah and </a:t>
            </a:r>
            <a:r>
              <a:rPr lang="en-US" dirty="0" err="1"/>
              <a:t>Viognier</a:t>
            </a:r>
            <a:endParaRPr lang="en-US" dirty="0"/>
          </a:p>
          <a:p>
            <a:pPr marL="174192" indent="-1741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48</a:t>
            </a:fld>
            <a:endParaRPr lang="en-US"/>
          </a:p>
        </p:txBody>
      </p:sp>
    </p:spTree>
    <p:extLst>
      <p:ext uri="{BB962C8B-B14F-4D97-AF65-F5344CB8AC3E}">
        <p14:creationId xmlns:p14="http://schemas.microsoft.com/office/powerpoint/2010/main" val="30813167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Mark Twain gave Calaveras County its</a:t>
            </a:r>
            <a:r>
              <a:rPr lang="en-US" baseline="0" dirty="0"/>
              <a:t> claim to fame with his best selling story, “The Jumping Frog of Calaveras County”.</a:t>
            </a:r>
          </a:p>
          <a:p>
            <a:pPr marL="174192" indent="-174192">
              <a:buFont typeface="Arial" panose="020B0604020202020204" pitchFamily="34" charset="0"/>
              <a:buChar char="•"/>
            </a:pPr>
            <a:r>
              <a:rPr lang="en-US" baseline="0" dirty="0"/>
              <a:t>Calaveras County boasts a natural wonder, the Calaveras Big Trees, a grove of giant sequoias.</a:t>
            </a:r>
          </a:p>
          <a:p>
            <a:pPr marL="174192" indent="-174192" defTabSz="455850">
              <a:buFont typeface="Arial" panose="020B0604020202020204" pitchFamily="34" charset="0"/>
              <a:buChar char="•"/>
              <a:defRPr/>
            </a:pPr>
            <a:r>
              <a:rPr lang="en-US" dirty="0">
                <a:latin typeface="Times"/>
                <a:cs typeface="Times"/>
              </a:rPr>
              <a:t>Known for Syrah, Merlot and Cabernet Sauvignon, Calaveras County maintains its 19th-century Gold Rush-era charm</a:t>
            </a:r>
          </a:p>
        </p:txBody>
      </p:sp>
      <p:sp>
        <p:nvSpPr>
          <p:cNvPr id="4" name="Slide Number Placeholder 3"/>
          <p:cNvSpPr>
            <a:spLocks noGrp="1"/>
          </p:cNvSpPr>
          <p:nvPr>
            <p:ph type="sldNum" sz="quarter" idx="10"/>
          </p:nvPr>
        </p:nvSpPr>
        <p:spPr/>
        <p:txBody>
          <a:bodyPr/>
          <a:lstStyle/>
          <a:p>
            <a:fld id="{4156E306-0BC5-7741-A200-F1C590E8B0CC}" type="slidenum">
              <a:rPr lang="en-US" smtClean="0"/>
              <a:pPr/>
              <a:t>49</a:t>
            </a:fld>
            <a:endParaRPr lang="en-US"/>
          </a:p>
        </p:txBody>
      </p:sp>
    </p:spTree>
    <p:extLst>
      <p:ext uri="{BB962C8B-B14F-4D97-AF65-F5344CB8AC3E}">
        <p14:creationId xmlns:p14="http://schemas.microsoft.com/office/powerpoint/2010/main" val="1400280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34" indent="-170934">
              <a:buFont typeface="Arial" panose="020B0604020202020204" pitchFamily="34" charset="0"/>
              <a:buChar char="•"/>
            </a:pPr>
            <a:r>
              <a:rPr lang="en-US" dirty="0">
                <a:latin typeface="Arial" panose="020B0604020202020204" pitchFamily="34" charset="0"/>
                <a:cs typeface="Arial" panose="020B0604020202020204" pitchFamily="34" charset="0"/>
              </a:rPr>
              <a:t>The geography, climate and soil in California create ideal conditions</a:t>
            </a:r>
            <a:r>
              <a:rPr lang="en-US" baseline="0" dirty="0">
                <a:latin typeface="Arial" panose="020B0604020202020204" pitchFamily="34" charset="0"/>
                <a:cs typeface="Arial" panose="020B0604020202020204" pitchFamily="34" charset="0"/>
              </a:rPr>
              <a:t> for quality </a:t>
            </a:r>
            <a:r>
              <a:rPr lang="en-US" baseline="0" dirty="0" err="1">
                <a:latin typeface="Arial" panose="020B0604020202020204" pitchFamily="34" charset="0"/>
                <a:cs typeface="Arial" panose="020B0604020202020204" pitchFamily="34" charset="0"/>
              </a:rPr>
              <a:t>winegrapes</a:t>
            </a:r>
            <a:endParaRPr lang="en-US" baseline="0" dirty="0">
              <a:latin typeface="Arial" panose="020B0604020202020204" pitchFamily="34" charset="0"/>
              <a:cs typeface="Arial" panose="020B0604020202020204" pitchFamily="34" charset="0"/>
            </a:endParaRPr>
          </a:p>
          <a:p>
            <a:pPr marL="170934" indent="-170934">
              <a:buFont typeface="Arial" panose="020B0604020202020204" pitchFamily="34" charset="0"/>
              <a:buChar char="•"/>
            </a:pPr>
            <a:r>
              <a:rPr lang="en-US" baseline="0" dirty="0">
                <a:latin typeface="Arial" panose="020B0604020202020204" pitchFamily="34" charset="0"/>
                <a:cs typeface="Arial" panose="020B0604020202020204" pitchFamily="34" charset="0"/>
              </a:rPr>
              <a:t>There are 602,000 acres (244,000 hectares) of winegrapes grown in California</a:t>
            </a:r>
          </a:p>
          <a:p>
            <a:pPr marL="170934" indent="-170934">
              <a:buFont typeface="Arial" panose="020B0604020202020204" pitchFamily="34" charset="0"/>
              <a:buChar char="•"/>
            </a:pPr>
            <a:r>
              <a:rPr lang="en-US" baseline="0" dirty="0">
                <a:latin typeface="Arial" panose="020B0604020202020204" pitchFamily="34" charset="0"/>
                <a:cs typeface="Arial" panose="020B0604020202020204" pitchFamily="34" charset="0"/>
              </a:rPr>
              <a:t>California harvested 4.0 million tons (almost 3.6 billion kilograms) of winegrapes in 2016</a:t>
            </a:r>
          </a:p>
          <a:p>
            <a:pPr marL="170934" indent="-170934">
              <a:buFont typeface="Arial" panose="020B0604020202020204" pitchFamily="34" charset="0"/>
              <a:buChar char="•"/>
            </a:pPr>
            <a:r>
              <a:rPr lang="en-US" baseline="0" dirty="0" err="1">
                <a:latin typeface="Arial" panose="020B0604020202020204" pitchFamily="34" charset="0"/>
                <a:cs typeface="Arial" panose="020B0604020202020204" pitchFamily="34" charset="0"/>
              </a:rPr>
              <a:t>Winegrapes</a:t>
            </a:r>
            <a:r>
              <a:rPr lang="en-US" baseline="0" dirty="0">
                <a:latin typeface="Arial" panose="020B0604020202020204" pitchFamily="34" charset="0"/>
                <a:cs typeface="Arial" panose="020B0604020202020204" pitchFamily="34" charset="0"/>
              </a:rPr>
              <a:t> are a top crop, but vineyards only cover about one percent of California’s vast terrain.</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5</a:t>
            </a:fld>
            <a:endParaRPr lang="en-US"/>
          </a:p>
        </p:txBody>
      </p:sp>
    </p:spTree>
    <p:extLst>
      <p:ext uri="{BB962C8B-B14F-4D97-AF65-F5344CB8AC3E}">
        <p14:creationId xmlns:p14="http://schemas.microsoft.com/office/powerpoint/2010/main" val="360078082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El Dorado is Spanish for “the gilded one”,</a:t>
            </a:r>
            <a:r>
              <a:rPr lang="en-US" baseline="0" dirty="0"/>
              <a:t> a reference to its location at the north end of the Mother Lode, the 120 mile (193 kilometers) gold vein discovered in the late 1840s, which became the site of the gold rush.</a:t>
            </a:r>
          </a:p>
          <a:p>
            <a:pPr marL="174192" indent="-174192">
              <a:buFont typeface="Arial" panose="020B0604020202020204" pitchFamily="34" charset="0"/>
              <a:buChar char="•"/>
            </a:pPr>
            <a:r>
              <a:rPr lang="en-US" baseline="0" dirty="0"/>
              <a:t>El Dorado produces more than 50 different </a:t>
            </a:r>
            <a:r>
              <a:rPr lang="en-US" baseline="0" dirty="0" err="1"/>
              <a:t>winegrape</a:t>
            </a:r>
            <a:r>
              <a:rPr lang="en-US" baseline="0" dirty="0"/>
              <a:t> varieties, dominated by Zinfandel.</a:t>
            </a:r>
          </a:p>
          <a:p>
            <a:pPr marL="174192" indent="-174192">
              <a:buFont typeface="Arial" panose="020B0604020202020204" pitchFamily="34" charset="0"/>
              <a:buChar char="•"/>
            </a:pPr>
            <a:r>
              <a:rPr lang="en-US" baseline="0" dirty="0"/>
              <a:t>The region has high elevation vineyards at 200 meters (600 feet)</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50</a:t>
            </a:fld>
            <a:endParaRPr lang="en-US"/>
          </a:p>
        </p:txBody>
      </p:sp>
    </p:spTree>
    <p:extLst>
      <p:ext uri="{BB962C8B-B14F-4D97-AF65-F5344CB8AC3E}">
        <p14:creationId xmlns:p14="http://schemas.microsoft.com/office/powerpoint/2010/main" val="16555786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Named a decade</a:t>
            </a:r>
            <a:r>
              <a:rPr lang="en-US" baseline="0" dirty="0"/>
              <a:t> before the state of Nevada which sits directly to its east, Nevada County is part of California’s historic gold country.</a:t>
            </a:r>
          </a:p>
          <a:p>
            <a:pPr marL="174192" indent="-174192">
              <a:buFont typeface="Arial" panose="020B0604020202020204" pitchFamily="34" charset="0"/>
              <a:buChar char="•"/>
            </a:pPr>
            <a:r>
              <a:rPr lang="en-US" baseline="0" dirty="0"/>
              <a:t>Visitors today can relive another era on the historic Nevada County Railroad, experience fresh snow at Sugar Bowl Ski Resort, or discover the region’s reemerging wine culture.</a:t>
            </a:r>
          </a:p>
          <a:p>
            <a:pPr marL="174192" indent="-174192">
              <a:buFont typeface="Arial" panose="020B0604020202020204" pitchFamily="34" charset="0"/>
              <a:buChar char="•"/>
            </a:pPr>
            <a:r>
              <a:rPr lang="en-US" baseline="0" dirty="0"/>
              <a:t>Home to the quaint, historic towns of Nevada City and Grass Valley.</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51</a:t>
            </a:fld>
            <a:endParaRPr lang="en-US"/>
          </a:p>
        </p:txBody>
      </p:sp>
    </p:spTree>
    <p:extLst>
      <p:ext uri="{BB962C8B-B14F-4D97-AF65-F5344CB8AC3E}">
        <p14:creationId xmlns:p14="http://schemas.microsoft.com/office/powerpoint/2010/main" val="24893643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Placer County is home</a:t>
            </a:r>
            <a:r>
              <a:rPr lang="en-US" baseline="0" dirty="0"/>
              <a:t> to Lake Tahoe, the largest alpine lake in North America and a world class skiing destination.</a:t>
            </a:r>
          </a:p>
          <a:p>
            <a:pPr marL="174192" indent="-174192">
              <a:buFont typeface="Arial" panose="020B0604020202020204" pitchFamily="34" charset="0"/>
              <a:buChar char="•"/>
            </a:pPr>
            <a:r>
              <a:rPr lang="en-US" baseline="0" dirty="0"/>
              <a:t>The mighty American River runs through this region which boasts 16 wineries.</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52</a:t>
            </a:fld>
            <a:endParaRPr lang="en-US"/>
          </a:p>
        </p:txBody>
      </p:sp>
    </p:spTree>
    <p:extLst>
      <p:ext uri="{BB962C8B-B14F-4D97-AF65-F5344CB8AC3E}">
        <p14:creationId xmlns:p14="http://schemas.microsoft.com/office/powerpoint/2010/main" val="9841804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34" indent="-170934">
              <a:buFont typeface="Arial" panose="020B0604020202020204" pitchFamily="34" charset="0"/>
              <a:buChar char="•"/>
            </a:pPr>
            <a:r>
              <a:rPr lang="en-US" dirty="0"/>
              <a:t>Some of the Inland</a:t>
            </a:r>
            <a:r>
              <a:rPr lang="en-US" baseline="0" dirty="0"/>
              <a:t> Valleys’ best know regions include:  Lodi &amp; the Delta, Madera County, Sacramento Valley and San Joaquin Valley</a:t>
            </a:r>
            <a:endParaRPr lang="en-US" dirty="0"/>
          </a:p>
          <a:p>
            <a:pPr marL="170934" indent="-170934">
              <a:buFont typeface="Arial" panose="020B0604020202020204" pitchFamily="34" charset="0"/>
              <a:buChar char="•"/>
            </a:pPr>
            <a:r>
              <a:rPr lang="en-US" dirty="0"/>
              <a:t>California’s Inland</a:t>
            </a:r>
            <a:r>
              <a:rPr lang="en-US" baseline="0" dirty="0"/>
              <a:t> Valleys have 18 AVAs.  It comprises two valleys--San Joaquin Valley and Sacramento Valley.  This vast region stretches from Redding in the north to Bakersfield in the south.</a:t>
            </a:r>
          </a:p>
          <a:p>
            <a:pPr marL="170934" indent="-170934">
              <a:buFont typeface="Arial" panose="020B0604020202020204" pitchFamily="34" charset="0"/>
              <a:buChar char="•"/>
            </a:pPr>
            <a:r>
              <a:rPr lang="en-US" baseline="0" dirty="0"/>
              <a:t>One of the most fertile farmlands in the world, California’s sunny inland valleys are great for grapes and </a:t>
            </a:r>
            <a:r>
              <a:rPr lang="en-US" dirty="0"/>
              <a:t>400 agricultural</a:t>
            </a:r>
            <a:r>
              <a:rPr lang="en-US" baseline="0" dirty="0"/>
              <a:t> crops.  This area grows 40% of America’s fruits, vegetables and other crops. </a:t>
            </a:r>
          </a:p>
          <a:p>
            <a:pPr marL="174182" indent="-174182" defTabSz="455824">
              <a:buFont typeface="Arial" panose="020B0604020202020204" pitchFamily="34" charset="0"/>
              <a:buChar char="•"/>
              <a:defRPr/>
            </a:pPr>
            <a:r>
              <a:rPr lang="en-US" baseline="0" dirty="0"/>
              <a:t>This area is home to prominent academic institutions with world class programs for viticulture and enology – the University of California at Davis and Fresno State University.</a:t>
            </a:r>
          </a:p>
          <a:p>
            <a:pPr marL="174182" indent="-174182" defTabSz="455824">
              <a:buFont typeface="Arial" panose="020B0604020202020204" pitchFamily="34" charset="0"/>
              <a:buChar char="•"/>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53</a:t>
            </a:fld>
            <a:endParaRPr lang="en-US"/>
          </a:p>
        </p:txBody>
      </p:sp>
    </p:spTree>
    <p:extLst>
      <p:ext uri="{BB962C8B-B14F-4D97-AF65-F5344CB8AC3E}">
        <p14:creationId xmlns:p14="http://schemas.microsoft.com/office/powerpoint/2010/main" val="42588166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Nestled between the San Francisco Bay</a:t>
            </a:r>
            <a:r>
              <a:rPr lang="en-US" baseline="0" dirty="0"/>
              <a:t> and the Sierra Nevada Mountains and located between the Sacramento and San Joaquin Valleys, Lodi Wine Country is a fast growing wine region.</a:t>
            </a:r>
          </a:p>
          <a:p>
            <a:pPr marL="174192" indent="-174192">
              <a:buFont typeface="Arial" panose="020B0604020202020204" pitchFamily="34" charset="0"/>
              <a:buChar char="•"/>
            </a:pPr>
            <a:r>
              <a:rPr lang="en-US" baseline="0" dirty="0"/>
              <a:t>Many of Lodi’s winegrowing families have been growing grapes for more than 100 years, and over the last decade have transitioned to winemaking as well. </a:t>
            </a:r>
          </a:p>
          <a:p>
            <a:pPr marL="174192" indent="-174192">
              <a:buFont typeface="Arial" panose="020B0604020202020204" pitchFamily="34" charset="0"/>
              <a:buChar char="•"/>
            </a:pPr>
            <a:r>
              <a:rPr lang="en-US" baseline="0" dirty="0"/>
              <a:t>Planted during the Gold Rush, Lodi’s vineyards are home to some of the country’s finest Zinfandel.</a:t>
            </a:r>
          </a:p>
          <a:p>
            <a:pPr marL="174192" indent="-174192">
              <a:buFont typeface="Arial" panose="020B0604020202020204" pitchFamily="34" charset="0"/>
              <a:buChar char="•"/>
            </a:pPr>
            <a:r>
              <a:rPr lang="en-US" baseline="0" dirty="0"/>
              <a:t>The region also produces a range of wines from traditional grapes such as Cabernet Sauvignon and Chardonnay to up and coming varieties like Pinot Gris, </a:t>
            </a:r>
            <a:r>
              <a:rPr lang="en-US" baseline="0" dirty="0" err="1"/>
              <a:t>Verdelho</a:t>
            </a:r>
            <a:r>
              <a:rPr lang="en-US" baseline="0" dirty="0"/>
              <a:t>, and </a:t>
            </a:r>
            <a:r>
              <a:rPr lang="en-US" baseline="0" dirty="0" err="1"/>
              <a:t>Tempranillo</a:t>
            </a:r>
            <a:r>
              <a:rPr lang="en-US" baseline="0" dirty="0"/>
              <a:t> </a:t>
            </a:r>
          </a:p>
          <a:p>
            <a:pPr marL="174192" indent="-1741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54</a:t>
            </a:fld>
            <a:endParaRPr lang="en-US"/>
          </a:p>
        </p:txBody>
      </p:sp>
    </p:spTree>
    <p:extLst>
      <p:ext uri="{BB962C8B-B14F-4D97-AF65-F5344CB8AC3E}">
        <p14:creationId xmlns:p14="http://schemas.microsoft.com/office/powerpoint/2010/main" val="20221251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Centrally located in the San Joaquin</a:t>
            </a:r>
            <a:r>
              <a:rPr lang="en-US" baseline="0" dirty="0"/>
              <a:t> Valley, Madera is known for its dessert and port-style wines, among others, and has been g</a:t>
            </a:r>
            <a:r>
              <a:rPr lang="en-US" dirty="0"/>
              <a:t>rowing grapes</a:t>
            </a:r>
            <a:r>
              <a:rPr lang="en-US" baseline="0" dirty="0"/>
              <a:t> since the late 1800s.</a:t>
            </a:r>
          </a:p>
          <a:p>
            <a:pPr marL="174192" indent="-174192">
              <a:buFont typeface="Arial" panose="020B0604020202020204" pitchFamily="34" charset="0"/>
              <a:buChar char="•"/>
            </a:pPr>
            <a:r>
              <a:rPr lang="en-US" baseline="0" dirty="0"/>
              <a:t>A dozen wineries sit along the popular Madera Wine Trail.</a:t>
            </a:r>
          </a:p>
          <a:p>
            <a:pPr marL="174192" indent="-174192">
              <a:buFont typeface="Arial" panose="020B0604020202020204" pitchFamily="34" charset="0"/>
              <a:buChar char="•"/>
            </a:pPr>
            <a:r>
              <a:rPr lang="en-US" baseline="0" dirty="0"/>
              <a:t>Today the county’s fertile farmlands are its most precious resource, producing almonds, figs, cotton and tomatoes.</a:t>
            </a:r>
          </a:p>
          <a:p>
            <a:pPr marL="174192" indent="-174192">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55</a:t>
            </a:fld>
            <a:endParaRPr lang="en-US"/>
          </a:p>
        </p:txBody>
      </p:sp>
    </p:spTree>
    <p:extLst>
      <p:ext uri="{BB962C8B-B14F-4D97-AF65-F5344CB8AC3E}">
        <p14:creationId xmlns:p14="http://schemas.microsoft.com/office/powerpoint/2010/main" val="26663872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Nestled between the Sierra Nevada</a:t>
            </a:r>
            <a:r>
              <a:rPr lang="en-US" baseline="0" dirty="0"/>
              <a:t> and Coastal Range mountains, Sacramento Valley was discovered by Spanish explorers in the 1500s.  </a:t>
            </a:r>
          </a:p>
          <a:p>
            <a:pPr marL="174192" indent="-174192">
              <a:buFont typeface="Arial" panose="020B0604020202020204" pitchFamily="34" charset="0"/>
              <a:buChar char="•"/>
            </a:pPr>
            <a:r>
              <a:rPr lang="en-US" baseline="0" dirty="0"/>
              <a:t>The area has 3,200 vineyard hectares (8,000 acres) of </a:t>
            </a:r>
            <a:r>
              <a:rPr lang="en-US" baseline="0" dirty="0" err="1"/>
              <a:t>winegrapes</a:t>
            </a:r>
            <a:r>
              <a:rPr lang="en-US" baseline="0" dirty="0"/>
              <a:t> and is a thriving agriculture center.</a:t>
            </a:r>
          </a:p>
          <a:p>
            <a:pPr marL="174192" indent="-174192" defTabSz="455850">
              <a:buFont typeface="Arial" panose="020B0604020202020204" pitchFamily="34" charset="0"/>
              <a:buChar char="•"/>
              <a:defRPr/>
            </a:pPr>
            <a:r>
              <a:rPr lang="en-US" dirty="0">
                <a:latin typeface="Times"/>
                <a:cs typeface="Times"/>
              </a:rPr>
              <a:t>Home to the state capital in Sacramento County, few regions have produced more history  </a:t>
            </a:r>
            <a:r>
              <a:rPr lang="en-US" b="1" dirty="0">
                <a:latin typeface="Times"/>
                <a:cs typeface="Times"/>
              </a:rPr>
              <a:t>–  </a:t>
            </a:r>
            <a:r>
              <a:rPr lang="en-US" dirty="0">
                <a:latin typeface="Times"/>
                <a:cs typeface="Times"/>
              </a:rPr>
              <a:t>and wine has played an important part.</a:t>
            </a:r>
          </a:p>
        </p:txBody>
      </p:sp>
      <p:sp>
        <p:nvSpPr>
          <p:cNvPr id="4" name="Slide Number Placeholder 3"/>
          <p:cNvSpPr>
            <a:spLocks noGrp="1"/>
          </p:cNvSpPr>
          <p:nvPr>
            <p:ph type="sldNum" sz="quarter" idx="10"/>
          </p:nvPr>
        </p:nvSpPr>
        <p:spPr/>
        <p:txBody>
          <a:bodyPr/>
          <a:lstStyle/>
          <a:p>
            <a:fld id="{4156E306-0BC5-7741-A200-F1C590E8B0CC}" type="slidenum">
              <a:rPr lang="en-US" smtClean="0"/>
              <a:pPr/>
              <a:t>56</a:t>
            </a:fld>
            <a:endParaRPr lang="en-US"/>
          </a:p>
        </p:txBody>
      </p:sp>
    </p:spTree>
    <p:extLst>
      <p:ext uri="{BB962C8B-B14F-4D97-AF65-F5344CB8AC3E}">
        <p14:creationId xmlns:p14="http://schemas.microsoft.com/office/powerpoint/2010/main" val="5792041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The largest valley in the </a:t>
            </a:r>
            <a:r>
              <a:rPr lang="en-US" baseline="0" dirty="0"/>
              <a:t>state, the San Joaquin Valley is called the “food basket of the world”.</a:t>
            </a:r>
          </a:p>
          <a:p>
            <a:pPr marL="174192" indent="-174192">
              <a:buFont typeface="Arial" panose="020B0604020202020204" pitchFamily="34" charset="0"/>
              <a:buChar char="•"/>
            </a:pPr>
            <a:r>
              <a:rPr lang="en-US" baseline="0" dirty="0"/>
              <a:t>Specialty crops grown here include almonds, asparagus, pistachios, oranges, peaches, garlic, tangerines, tomatoes, kiwis, hay, alfalfa, raisins and </a:t>
            </a:r>
            <a:r>
              <a:rPr lang="en-US" baseline="0" dirty="0" err="1"/>
              <a:t>winegrapes</a:t>
            </a:r>
            <a:r>
              <a:rPr lang="en-US" baseline="0" dirty="0"/>
              <a:t>.</a:t>
            </a:r>
          </a:p>
          <a:p>
            <a:pPr marL="174192" indent="-174192">
              <a:buFont typeface="Arial" panose="020B0604020202020204" pitchFamily="34" charset="0"/>
              <a:buChar char="•"/>
            </a:pPr>
            <a:r>
              <a:rPr lang="en-US" baseline="0" dirty="0"/>
              <a:t>San Joaquin Valley covers 7 counties and 9 AVAs.</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57</a:t>
            </a:fld>
            <a:endParaRPr lang="en-US"/>
          </a:p>
        </p:txBody>
      </p:sp>
    </p:spTree>
    <p:extLst>
      <p:ext uri="{BB962C8B-B14F-4D97-AF65-F5344CB8AC3E}">
        <p14:creationId xmlns:p14="http://schemas.microsoft.com/office/powerpoint/2010/main" val="6225846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Known</a:t>
            </a:r>
            <a:r>
              <a:rPr lang="en-US" baseline="0" dirty="0"/>
              <a:t> for its rich soil, warm days and mild delta breezes, this emerging wine region sits east of Napa, on the other side of the </a:t>
            </a:r>
            <a:r>
              <a:rPr lang="en-US" baseline="0" dirty="0" err="1"/>
              <a:t>Vaca</a:t>
            </a:r>
            <a:r>
              <a:rPr lang="en-US" baseline="0" dirty="0"/>
              <a:t> Mountains in the Sacramento Valley</a:t>
            </a:r>
          </a:p>
          <a:p>
            <a:pPr marL="174192" indent="-174192">
              <a:buFont typeface="Arial" panose="020B0604020202020204" pitchFamily="34" charset="0"/>
              <a:buChar char="•"/>
            </a:pPr>
            <a:r>
              <a:rPr lang="en-US" dirty="0">
                <a:latin typeface="Times"/>
                <a:cs typeface="Times"/>
              </a:rPr>
              <a:t>Yolo County has three AVAs – </a:t>
            </a:r>
            <a:r>
              <a:rPr lang="en-US" dirty="0" err="1">
                <a:latin typeface="Times"/>
                <a:cs typeface="Times"/>
              </a:rPr>
              <a:t>Capay</a:t>
            </a:r>
            <a:r>
              <a:rPr lang="en-US" dirty="0">
                <a:latin typeface="Times"/>
                <a:cs typeface="Times"/>
              </a:rPr>
              <a:t> Valley, Clarksburg, Merritt Island and </a:t>
            </a:r>
            <a:r>
              <a:rPr lang="en-US" dirty="0" err="1">
                <a:latin typeface="Times"/>
                <a:cs typeface="Times"/>
              </a:rPr>
              <a:t>Dunnigan</a:t>
            </a:r>
            <a:r>
              <a:rPr lang="en-US" dirty="0">
                <a:latin typeface="Times"/>
                <a:cs typeface="Times"/>
              </a:rPr>
              <a:t> Hills – and has grown winegrapes since the 1860s</a:t>
            </a:r>
            <a:endParaRPr lang="en-US" baseline="0"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58</a:t>
            </a:fld>
            <a:endParaRPr lang="en-US"/>
          </a:p>
        </p:txBody>
      </p:sp>
    </p:spTree>
    <p:extLst>
      <p:ext uri="{BB962C8B-B14F-4D97-AF65-F5344CB8AC3E}">
        <p14:creationId xmlns:p14="http://schemas.microsoft.com/office/powerpoint/2010/main" val="17716101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34" indent="-170934">
              <a:buFont typeface="Arial" panose="020B0604020202020204" pitchFamily="34" charset="0"/>
              <a:buChar char="•"/>
            </a:pPr>
            <a:r>
              <a:rPr lang="en-US" dirty="0"/>
              <a:t>Some of Southern California’s best known regions include:  Cucamonga</a:t>
            </a:r>
            <a:r>
              <a:rPr lang="en-US" baseline="0" dirty="0"/>
              <a:t> Valley, Los Angeles Area, San Diego County and Temecula Valley</a:t>
            </a:r>
            <a:endParaRPr lang="en-US" dirty="0"/>
          </a:p>
          <a:p>
            <a:pPr marL="170934" indent="-170934">
              <a:buFont typeface="Arial" panose="020B0604020202020204" pitchFamily="34" charset="0"/>
              <a:buChar char="•"/>
            </a:pPr>
            <a:r>
              <a:rPr lang="en-US" dirty="0"/>
              <a:t>Southern</a:t>
            </a:r>
            <a:r>
              <a:rPr lang="en-US" baseline="0" dirty="0"/>
              <a:t> California has 11 AVAs, including the new Malibu Coast AVA.</a:t>
            </a:r>
          </a:p>
          <a:p>
            <a:pPr marL="170934" indent="-170934">
              <a:buFont typeface="Arial" panose="020B0604020202020204" pitchFamily="34" charset="0"/>
              <a:buChar char="•"/>
            </a:pPr>
            <a:r>
              <a:rPr lang="en-US" baseline="0" dirty="0"/>
              <a:t>Here celebrities share the blue skies, sunshine and famous beaches with quiet vineyards tucked into rolling valleys and foothills.</a:t>
            </a:r>
          </a:p>
          <a:p>
            <a:pPr marL="170934" indent="-170934">
              <a:buFont typeface="Arial" panose="020B0604020202020204" pitchFamily="34" charset="0"/>
              <a:buChar char="•"/>
            </a:pPr>
            <a:r>
              <a:rPr lang="en-US" baseline="0" dirty="0"/>
              <a:t>Teme</a:t>
            </a:r>
            <a:r>
              <a:rPr lang="en-US" dirty="0"/>
              <a:t>cula Valley</a:t>
            </a:r>
            <a:r>
              <a:rPr lang="en-US" baseline="0" dirty="0"/>
              <a:t> wineries, located </a:t>
            </a:r>
            <a:r>
              <a:rPr lang="en-US" strike="noStrike" baseline="0" dirty="0"/>
              <a:t>south of </a:t>
            </a:r>
            <a:r>
              <a:rPr lang="en-US" baseline="0" dirty="0"/>
              <a:t>the country’s largest wine market—Los Angeles—have become a destination for wine lovers.  Many wineries offer not only tasting, but restaurants, live music and accommodations.  Other wine areas in Southern California include Ventura, Malibu, Cucamonga Valley and San Diego.</a:t>
            </a:r>
          </a:p>
          <a:p>
            <a:pPr marL="170934" indent="-17093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59</a:t>
            </a:fld>
            <a:endParaRPr lang="en-US"/>
          </a:p>
        </p:txBody>
      </p:sp>
    </p:spTree>
    <p:extLst>
      <p:ext uri="{BB962C8B-B14F-4D97-AF65-F5344CB8AC3E}">
        <p14:creationId xmlns:p14="http://schemas.microsoft.com/office/powerpoint/2010/main" val="1707760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0944" indent="-170944">
              <a:buFont typeface="Arial" panose="020B0604020202020204" pitchFamily="34" charset="0"/>
              <a:buChar char="•"/>
            </a:pPr>
            <a:r>
              <a:rPr lang="en-US" dirty="0">
                <a:latin typeface="Arial" panose="020B0604020202020204" pitchFamily="34" charset="0"/>
                <a:cs typeface="Arial" panose="020B0604020202020204" pitchFamily="34" charset="0"/>
              </a:rPr>
              <a:t>California</a:t>
            </a:r>
            <a:r>
              <a:rPr lang="en-US" baseline="0" dirty="0">
                <a:latin typeface="Arial" panose="020B0604020202020204" pitchFamily="34" charset="0"/>
                <a:cs typeface="Arial" panose="020B0604020202020204" pitchFamily="34" charset="0"/>
              </a:rPr>
              <a:t> has hundreds of diverse microclimates</a:t>
            </a:r>
          </a:p>
          <a:p>
            <a:pPr marL="170944" indent="-170944">
              <a:buFont typeface="Arial" panose="020B0604020202020204" pitchFamily="34" charset="0"/>
              <a:buChar char="•"/>
            </a:pPr>
            <a:r>
              <a:rPr lang="en-US" baseline="0" dirty="0">
                <a:latin typeface="Arial" panose="020B0604020202020204" pitchFamily="34" charset="0"/>
                <a:cs typeface="Arial" panose="020B0604020202020204" pitchFamily="34" charset="0"/>
              </a:rPr>
              <a:t>There are 138 distinct AVAs (American Viticultural Areas)</a:t>
            </a:r>
          </a:p>
          <a:p>
            <a:pPr marL="170944" indent="-170944">
              <a:buFont typeface="Arial" panose="020B0604020202020204" pitchFamily="34" charset="0"/>
              <a:buChar char="•"/>
            </a:pPr>
            <a:r>
              <a:rPr lang="en-US" baseline="0" dirty="0">
                <a:latin typeface="Arial" panose="020B0604020202020204" pitchFamily="34" charset="0"/>
                <a:cs typeface="Arial" panose="020B0604020202020204" pitchFamily="34" charset="0"/>
              </a:rPr>
              <a:t>90% of U.S. wine exports come from California</a:t>
            </a:r>
          </a:p>
          <a:p>
            <a:pPr marL="170944" indent="-170944">
              <a:buFont typeface="Arial" panose="020B0604020202020204" pitchFamily="34" charset="0"/>
              <a:buChar char="•"/>
            </a:pPr>
            <a:r>
              <a:rPr lang="en-US" baseline="0" dirty="0">
                <a:latin typeface="Arial" panose="020B0604020202020204" pitchFamily="34" charset="0"/>
                <a:cs typeface="Arial" panose="020B0604020202020204" pitchFamily="34" charset="0"/>
              </a:rPr>
              <a:t>California wines are sold in 138 countries</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6</a:t>
            </a:fld>
            <a:endParaRPr lang="en-US"/>
          </a:p>
        </p:txBody>
      </p:sp>
    </p:spTree>
    <p:extLst>
      <p:ext uri="{BB962C8B-B14F-4D97-AF65-F5344CB8AC3E}">
        <p14:creationId xmlns:p14="http://schemas.microsoft.com/office/powerpoint/2010/main" val="25925951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Due east of Los Angeles, overlapping San Bernardino</a:t>
            </a:r>
            <a:r>
              <a:rPr lang="en-US" baseline="0" dirty="0"/>
              <a:t> and Riverside counties, Cucamonga Valley was a dominant winegrowing region of California in the early 1900s.</a:t>
            </a:r>
          </a:p>
          <a:p>
            <a:pPr marL="174192" indent="-174192">
              <a:buFont typeface="Arial" panose="020B0604020202020204" pitchFamily="34" charset="0"/>
              <a:buChar char="•"/>
            </a:pPr>
            <a:r>
              <a:rPr lang="en-US" baseline="0" dirty="0"/>
              <a:t>The wine culture continues today with founding families farming some of their original acreage and welcoming visitors to sample diverse wines and special history.</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60</a:t>
            </a:fld>
            <a:endParaRPr lang="en-US"/>
          </a:p>
        </p:txBody>
      </p:sp>
    </p:spTree>
    <p:extLst>
      <p:ext uri="{BB962C8B-B14F-4D97-AF65-F5344CB8AC3E}">
        <p14:creationId xmlns:p14="http://schemas.microsoft.com/office/powerpoint/2010/main" val="5661114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The entertainment capital for movies, music and television, Los Angeles’ coastal areas are home to countless movie</a:t>
            </a:r>
            <a:r>
              <a:rPr lang="en-US" baseline="0" dirty="0"/>
              <a:t> stars, legendary surf shops, fabulous restaurants and high-elevation wineries.</a:t>
            </a:r>
            <a:endParaRPr lang="en-US" dirty="0"/>
          </a:p>
          <a:p>
            <a:pPr marL="174192" indent="-174192">
              <a:buFont typeface="Arial" panose="020B0604020202020204" pitchFamily="34" charset="0"/>
              <a:buChar char="•"/>
            </a:pPr>
            <a:r>
              <a:rPr lang="en-US" dirty="0"/>
              <a:t>The Los Angeles</a:t>
            </a:r>
            <a:r>
              <a:rPr lang="en-US" baseline="0" dirty="0"/>
              <a:t> area has almost 20 wineries located near the Pacific Coast Highway in Ventura County and Malibu.</a:t>
            </a:r>
          </a:p>
          <a:p>
            <a:pPr marL="174192" indent="-1741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61</a:t>
            </a:fld>
            <a:endParaRPr lang="en-US"/>
          </a:p>
        </p:txBody>
      </p:sp>
    </p:spTree>
    <p:extLst>
      <p:ext uri="{BB962C8B-B14F-4D97-AF65-F5344CB8AC3E}">
        <p14:creationId xmlns:p14="http://schemas.microsoft.com/office/powerpoint/2010/main" val="40832445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San Diego has been growing </a:t>
            </a:r>
            <a:r>
              <a:rPr lang="en-US" dirty="0" err="1"/>
              <a:t>winegrapes</a:t>
            </a:r>
            <a:r>
              <a:rPr lang="en-US" dirty="0"/>
              <a:t> longer than nearly any other county in the state,</a:t>
            </a:r>
            <a:r>
              <a:rPr lang="en-US" baseline="0" dirty="0"/>
              <a:t> and is home to the state’s oldest winegrowing mission, Mission San Diego de Alcala, established in 1769.</a:t>
            </a:r>
          </a:p>
          <a:p>
            <a:pPr marL="174192" indent="-174192">
              <a:buFont typeface="Arial" panose="020B0604020202020204" pitchFamily="34" charset="0"/>
              <a:buChar char="•"/>
            </a:pPr>
            <a:r>
              <a:rPr lang="en-US" baseline="0" dirty="0"/>
              <a:t>Today this southernmost winegrowing region in California has 50 wineries and counting.</a:t>
            </a:r>
          </a:p>
          <a:p>
            <a:pPr marL="174192" indent="-174192">
              <a:buFont typeface="Arial" panose="020B0604020202020204" pitchFamily="34" charset="0"/>
              <a:buChar char="•"/>
            </a:pPr>
            <a:r>
              <a:rPr lang="en-US" baseline="0" dirty="0"/>
              <a:t>With its long beaches and temperate climate, San Diego is one of the state’s most popular tourist destinations</a:t>
            </a:r>
          </a:p>
          <a:p>
            <a:pPr marL="174192" indent="-1741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62</a:t>
            </a:fld>
            <a:endParaRPr lang="en-US"/>
          </a:p>
        </p:txBody>
      </p:sp>
    </p:spTree>
    <p:extLst>
      <p:ext uri="{BB962C8B-B14F-4D97-AF65-F5344CB8AC3E}">
        <p14:creationId xmlns:p14="http://schemas.microsoft.com/office/powerpoint/2010/main" val="10179264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Temecula</a:t>
            </a:r>
            <a:r>
              <a:rPr lang="en-US" baseline="0" dirty="0"/>
              <a:t> Valley has been growing </a:t>
            </a:r>
            <a:r>
              <a:rPr lang="en-US" baseline="0" dirty="0" err="1"/>
              <a:t>winegrapes</a:t>
            </a:r>
            <a:r>
              <a:rPr lang="en-US" baseline="0" dirty="0"/>
              <a:t> since the late 1700s and gained AVA status in 1984.</a:t>
            </a:r>
          </a:p>
          <a:p>
            <a:pPr marL="174192" indent="-174192">
              <a:buFont typeface="Arial" panose="020B0604020202020204" pitchFamily="34" charset="0"/>
              <a:buChar char="•"/>
            </a:pPr>
            <a:r>
              <a:rPr lang="en-US" baseline="0" dirty="0"/>
              <a:t>Tempered by coastal fog, this region is best known for its Italian and Rhone varietals, and its annual Balloon and Wine Festival.</a:t>
            </a:r>
          </a:p>
          <a:p>
            <a:pPr marL="174192" indent="-174192">
              <a:buFont typeface="Arial" panose="020B0604020202020204" pitchFamily="34" charset="0"/>
              <a:buChar char="•"/>
            </a:pPr>
            <a:r>
              <a:rPr lang="en-US" baseline="0" dirty="0"/>
              <a:t>The region is home to nearly 40 wineries and has 525 vineyard hectares (1,300 acres) under vine.</a:t>
            </a:r>
          </a:p>
          <a:p>
            <a:pPr marL="174192" indent="-17419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63</a:t>
            </a:fld>
            <a:endParaRPr lang="en-US"/>
          </a:p>
        </p:txBody>
      </p:sp>
    </p:spTree>
    <p:extLst>
      <p:ext uri="{BB962C8B-B14F-4D97-AF65-F5344CB8AC3E}">
        <p14:creationId xmlns:p14="http://schemas.microsoft.com/office/powerpoint/2010/main" val="34376369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This</a:t>
            </a:r>
            <a:r>
              <a:rPr lang="en-US" baseline="0" dirty="0"/>
              <a:t> is the northernmost of California’s winegrowing regions, and is home to the “Lost Coast,” </a:t>
            </a:r>
            <a:r>
              <a:rPr lang="en-US" dirty="0">
                <a:effectLst/>
              </a:rPr>
              <a:t>a remote and beautiful area of </a:t>
            </a:r>
            <a:r>
              <a:rPr lang="en-US" b="0" i="0" dirty="0">
                <a:effectLst/>
              </a:rPr>
              <a:t>California’s </a:t>
            </a:r>
            <a:r>
              <a:rPr lang="en-US" dirty="0">
                <a:effectLst/>
              </a:rPr>
              <a:t>coast,</a:t>
            </a:r>
            <a:r>
              <a:rPr lang="en-US" baseline="0" dirty="0">
                <a:effectLst/>
              </a:rPr>
              <a:t> and the new Manton Valley AVA east of Redding.</a:t>
            </a:r>
            <a:endParaRPr lang="en-US" baseline="0" dirty="0"/>
          </a:p>
          <a:p>
            <a:pPr marL="170944" indent="-170944">
              <a:buFont typeface="Arial" panose="020B0604020202020204" pitchFamily="34" charset="0"/>
              <a:buChar char="•"/>
            </a:pPr>
            <a:r>
              <a:rPr lang="en-US" baseline="0" dirty="0"/>
              <a:t>Humboldt, Siskiyou, Trinity, Shasta and Tehama counties offer diverse winegrowing areas and landscapes from redwood forest canyons to the Pacific Ocean.</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64</a:t>
            </a:fld>
            <a:endParaRPr lang="en-US"/>
          </a:p>
        </p:txBody>
      </p:sp>
    </p:spTree>
    <p:extLst>
      <p:ext uri="{BB962C8B-B14F-4D97-AF65-F5344CB8AC3E}">
        <p14:creationId xmlns:p14="http://schemas.microsoft.com/office/powerpoint/2010/main" val="36574938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latin typeface="Times" pitchFamily="18" charset="0"/>
                <a:cs typeface="Times" pitchFamily="18" charset="0"/>
              </a:rPr>
              <a:t>138 AVAs (designated winegrape-growing areas) recognized by the U.S. government</a:t>
            </a:r>
            <a:endParaRPr lang="en-US" i="1" dirty="0">
              <a:latin typeface="Times" pitchFamily="18" charset="0"/>
              <a:cs typeface="Times" pitchFamily="18" charset="0"/>
            </a:endParaRPr>
          </a:p>
        </p:txBody>
      </p:sp>
      <p:sp>
        <p:nvSpPr>
          <p:cNvPr id="4" name="Slide Number Placeholder 3"/>
          <p:cNvSpPr>
            <a:spLocks noGrp="1"/>
          </p:cNvSpPr>
          <p:nvPr>
            <p:ph type="sldNum" sz="quarter" idx="10"/>
          </p:nvPr>
        </p:nvSpPr>
        <p:spPr/>
        <p:txBody>
          <a:bodyPr/>
          <a:lstStyle/>
          <a:p>
            <a:fld id="{4156E306-0BC5-7741-A200-F1C590E8B0CC}" type="slidenum">
              <a:rPr lang="en-US" smtClean="0"/>
              <a:pPr/>
              <a:t>65</a:t>
            </a:fld>
            <a:endParaRPr lang="en-US"/>
          </a:p>
        </p:txBody>
      </p:sp>
    </p:spTree>
    <p:extLst>
      <p:ext uri="{BB962C8B-B14F-4D97-AF65-F5344CB8AC3E}">
        <p14:creationId xmlns:p14="http://schemas.microsoft.com/office/powerpoint/2010/main" val="15139970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i="1" dirty="0">
                <a:latin typeface="Times" pitchFamily="18" charset="0"/>
                <a:cs typeface="Times" pitchFamily="18" charset="0"/>
              </a:rPr>
              <a:t>What’s an AVA?   </a:t>
            </a:r>
            <a:r>
              <a:rPr lang="en-US" dirty="0">
                <a:latin typeface="Times" pitchFamily="18" charset="0"/>
                <a:cs typeface="Times" pitchFamily="18" charset="0"/>
              </a:rPr>
              <a:t>American Viticultural Area – U.S. government designated winegrowing region </a:t>
            </a:r>
          </a:p>
        </p:txBody>
      </p:sp>
      <p:sp>
        <p:nvSpPr>
          <p:cNvPr id="4" name="Slide Number Placeholder 3"/>
          <p:cNvSpPr>
            <a:spLocks noGrp="1"/>
          </p:cNvSpPr>
          <p:nvPr>
            <p:ph type="sldNum" sz="quarter" idx="10"/>
          </p:nvPr>
        </p:nvSpPr>
        <p:spPr/>
        <p:txBody>
          <a:bodyPr/>
          <a:lstStyle/>
          <a:p>
            <a:fld id="{4156E306-0BC5-7741-A200-F1C590E8B0CC}" type="slidenum">
              <a:rPr lang="en-US" smtClean="0"/>
              <a:pPr/>
              <a:t>66</a:t>
            </a:fld>
            <a:endParaRPr lang="en-US"/>
          </a:p>
        </p:txBody>
      </p:sp>
    </p:spTree>
    <p:extLst>
      <p:ext uri="{BB962C8B-B14F-4D97-AF65-F5344CB8AC3E}">
        <p14:creationId xmlns:p14="http://schemas.microsoft.com/office/powerpoint/2010/main" val="17341608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latin typeface="Times" pitchFamily="18" charset="0"/>
                <a:cs typeface="Times" pitchFamily="18" charset="0"/>
              </a:rPr>
              <a:t>California on the label means </a:t>
            </a:r>
            <a:r>
              <a:rPr lang="en-US" b="1" dirty="0">
                <a:solidFill>
                  <a:srgbClr val="FFC907"/>
                </a:solidFill>
                <a:latin typeface="Times" pitchFamily="18" charset="0"/>
                <a:cs typeface="Times" pitchFamily="18" charset="0"/>
              </a:rPr>
              <a:t>100%</a:t>
            </a:r>
            <a:r>
              <a:rPr lang="en-US" dirty="0">
                <a:solidFill>
                  <a:srgbClr val="FFC907"/>
                </a:solidFill>
                <a:latin typeface="Times" pitchFamily="18" charset="0"/>
                <a:cs typeface="Times" pitchFamily="18" charset="0"/>
              </a:rPr>
              <a:t> </a:t>
            </a:r>
            <a:r>
              <a:rPr lang="en-US" dirty="0">
                <a:latin typeface="Times" pitchFamily="18" charset="0"/>
                <a:cs typeface="Times" pitchFamily="18" charset="0"/>
              </a:rPr>
              <a:t>of the grapes are from California</a:t>
            </a:r>
          </a:p>
        </p:txBody>
      </p:sp>
      <p:sp>
        <p:nvSpPr>
          <p:cNvPr id="4" name="Slide Number Placeholder 3"/>
          <p:cNvSpPr>
            <a:spLocks noGrp="1"/>
          </p:cNvSpPr>
          <p:nvPr>
            <p:ph type="sldNum" sz="quarter" idx="10"/>
          </p:nvPr>
        </p:nvSpPr>
        <p:spPr/>
        <p:txBody>
          <a:bodyPr/>
          <a:lstStyle/>
          <a:p>
            <a:fld id="{4156E306-0BC5-7741-A200-F1C590E8B0CC}" type="slidenum">
              <a:rPr lang="en-US" smtClean="0"/>
              <a:pPr/>
              <a:t>67</a:t>
            </a:fld>
            <a:endParaRPr lang="en-US"/>
          </a:p>
        </p:txBody>
      </p:sp>
    </p:spTree>
    <p:extLst>
      <p:ext uri="{BB962C8B-B14F-4D97-AF65-F5344CB8AC3E}">
        <p14:creationId xmlns:p14="http://schemas.microsoft.com/office/powerpoint/2010/main" val="5330860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California</a:t>
            </a:r>
            <a:r>
              <a:rPr lang="en-US" baseline="0" dirty="0"/>
              <a:t>’s wines offer great diversity, quality and value at all price points.</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68</a:t>
            </a:fld>
            <a:endParaRPr lang="en-US"/>
          </a:p>
        </p:txBody>
      </p:sp>
    </p:spTree>
    <p:extLst>
      <p:ext uri="{BB962C8B-B14F-4D97-AF65-F5344CB8AC3E}">
        <p14:creationId xmlns:p14="http://schemas.microsoft.com/office/powerpoint/2010/main" val="26239512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Here is a list of the top red wine varietals grown in California – </a:t>
            </a:r>
            <a:r>
              <a:rPr lang="en-US" i="1" dirty="0"/>
              <a:t>(this</a:t>
            </a:r>
            <a:r>
              <a:rPr lang="en-US" i="1" baseline="0" dirty="0"/>
              <a:t> is alphabetical order and not based on acreage or wine production)</a:t>
            </a:r>
            <a:endParaRPr lang="en-US" i="1" dirty="0"/>
          </a:p>
          <a:p>
            <a:pPr marL="170944" indent="-170944">
              <a:buFont typeface="Arial" panose="020B0604020202020204" pitchFamily="34" charset="0"/>
              <a:buChar char="•"/>
            </a:pPr>
            <a:r>
              <a:rPr lang="en-US" dirty="0"/>
              <a:t>Cabernet Sauvignon is the top-selling red wine, followed by Merlot and Pinot Noir.</a:t>
            </a:r>
          </a:p>
          <a:p>
            <a:pPr marL="170944" indent="-170944">
              <a:buFont typeface="Arial" panose="020B0604020202020204" pitchFamily="34" charset="0"/>
              <a:buChar char="•"/>
            </a:pPr>
            <a:r>
              <a:rPr lang="en-US" dirty="0"/>
              <a:t>California’s signature varietal</a:t>
            </a:r>
            <a:r>
              <a:rPr lang="en-US" baseline="0" dirty="0"/>
              <a:t> is Zinfandel because of its unique history here.</a:t>
            </a:r>
            <a:endParaRPr lang="en-US"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69</a:t>
            </a:fld>
            <a:endParaRPr lang="en-US"/>
          </a:p>
        </p:txBody>
      </p:sp>
    </p:spTree>
    <p:extLst>
      <p:ext uri="{BB962C8B-B14F-4D97-AF65-F5344CB8AC3E}">
        <p14:creationId xmlns:p14="http://schemas.microsoft.com/office/powerpoint/2010/main" val="1054474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Now we would like</a:t>
            </a:r>
            <a:r>
              <a:rPr lang="en-US" baseline="0" dirty="0"/>
              <a:t> to present an overview of California’s 250 year winegrowing history.</a:t>
            </a:r>
          </a:p>
          <a:p>
            <a:pPr marL="174192" indent="-174192">
              <a:buFont typeface="Arial" panose="020B0604020202020204" pitchFamily="34" charset="0"/>
              <a:buChar char="•"/>
            </a:pPr>
            <a:endParaRPr lang="en-US" baseline="0" dirty="0"/>
          </a:p>
          <a:p>
            <a:pPr marL="174192" indent="-174192">
              <a:buFont typeface="Arial" panose="020B0604020202020204" pitchFamily="34" charset="0"/>
              <a:buChar char="•"/>
            </a:pPr>
            <a:r>
              <a:rPr lang="en-US" baseline="0" dirty="0"/>
              <a:t>Here is a photo of the historic Inglenook Vineyards, one of the pioneering wineries in Napa Valley, and still in operation today.</a:t>
            </a:r>
          </a:p>
          <a:p>
            <a:endParaRPr lang="en-US" baseline="0"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7</a:t>
            </a:fld>
            <a:endParaRPr lang="en-US"/>
          </a:p>
        </p:txBody>
      </p:sp>
    </p:spTree>
    <p:extLst>
      <p:ext uri="{BB962C8B-B14F-4D97-AF65-F5344CB8AC3E}">
        <p14:creationId xmlns:p14="http://schemas.microsoft.com/office/powerpoint/2010/main" val="14715926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defTabSz="455850">
              <a:buFont typeface="Arial" panose="020B0604020202020204" pitchFamily="34" charset="0"/>
              <a:buChar char="•"/>
              <a:defRPr/>
            </a:pPr>
            <a:r>
              <a:rPr lang="en-US" dirty="0"/>
              <a:t>Here is a list of the</a:t>
            </a:r>
            <a:r>
              <a:rPr lang="en-US" baseline="0" dirty="0"/>
              <a:t> main white wine varietals grown in California – </a:t>
            </a:r>
            <a:r>
              <a:rPr lang="en-US" i="1" dirty="0"/>
              <a:t>(this</a:t>
            </a:r>
            <a:r>
              <a:rPr lang="en-US" i="1" baseline="0" dirty="0"/>
              <a:t> is alphabetical order and not based on acreage or wine production)</a:t>
            </a:r>
            <a:endParaRPr lang="en-US" i="1" dirty="0"/>
          </a:p>
          <a:p>
            <a:pPr marL="170944" indent="-170944">
              <a:buFont typeface="Arial" panose="020B0604020202020204" pitchFamily="34" charset="0"/>
              <a:buChar char="•"/>
            </a:pPr>
            <a:r>
              <a:rPr lang="en-US" baseline="0" dirty="0"/>
              <a:t>Chardonnay is the top selling white wine, followed by Pinot Grigio and Sauvignon Blanc.  </a:t>
            </a:r>
            <a:r>
              <a:rPr lang="en-US" baseline="0" dirty="0" err="1"/>
              <a:t>Moscato</a:t>
            </a:r>
            <a:r>
              <a:rPr lang="en-US" baseline="0" dirty="0"/>
              <a:t> and Riesling show strong growth in acreage. </a:t>
            </a:r>
          </a:p>
        </p:txBody>
      </p:sp>
      <p:sp>
        <p:nvSpPr>
          <p:cNvPr id="4" name="Slide Number Placeholder 3"/>
          <p:cNvSpPr>
            <a:spLocks noGrp="1"/>
          </p:cNvSpPr>
          <p:nvPr>
            <p:ph type="sldNum" sz="quarter" idx="10"/>
          </p:nvPr>
        </p:nvSpPr>
        <p:spPr/>
        <p:txBody>
          <a:bodyPr/>
          <a:lstStyle/>
          <a:p>
            <a:fld id="{4156E306-0BC5-7741-A200-F1C590E8B0CC}" type="slidenum">
              <a:rPr lang="en-US" smtClean="0"/>
              <a:pPr/>
              <a:t>70</a:t>
            </a:fld>
            <a:endParaRPr lang="en-US"/>
          </a:p>
        </p:txBody>
      </p:sp>
    </p:spTree>
    <p:extLst>
      <p:ext uri="{BB962C8B-B14F-4D97-AF65-F5344CB8AC3E}">
        <p14:creationId xmlns:p14="http://schemas.microsoft.com/office/powerpoint/2010/main" val="25513137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solidFill>
                  <a:schemeClr val="bg1"/>
                </a:solidFill>
                <a:latin typeface="Georgia"/>
                <a:cs typeface="Georgia"/>
              </a:rPr>
              <a:t>California Rosé Wines:  The subtle berry flavors of rosé are especially refreshing on cool autumn evenings and hot summer days  </a:t>
            </a:r>
          </a:p>
          <a:p>
            <a:pPr marL="170944" indent="-170944">
              <a:buFont typeface="Arial" panose="020B0604020202020204" pitchFamily="34" charset="0"/>
              <a:buChar char="•"/>
            </a:pPr>
            <a:r>
              <a:rPr lang="en-US" b="0" dirty="0">
                <a:solidFill>
                  <a:srgbClr val="E46C0A"/>
                </a:solidFill>
                <a:latin typeface="Georgia"/>
                <a:cs typeface="Georgia"/>
              </a:rPr>
              <a:t>California Sparkling Wines:</a:t>
            </a:r>
            <a:r>
              <a:rPr lang="en-US" b="1" dirty="0">
                <a:solidFill>
                  <a:srgbClr val="E46C0A"/>
                </a:solidFill>
                <a:latin typeface="Georgia"/>
                <a:cs typeface="Georgia"/>
              </a:rPr>
              <a:t>  </a:t>
            </a:r>
            <a:r>
              <a:rPr lang="en-US" dirty="0">
                <a:solidFill>
                  <a:schemeClr val="bg1"/>
                </a:solidFill>
                <a:latin typeface="Georgia"/>
                <a:cs typeface="Georgia"/>
              </a:rPr>
              <a:t>The crisp acidity of California sparkling wine pairs well with a wide range of foods and occasions     </a:t>
            </a:r>
          </a:p>
          <a:p>
            <a:pPr marL="170944" indent="-170944">
              <a:buFont typeface="Arial" panose="020B0604020202020204" pitchFamily="34" charset="0"/>
              <a:buChar char="•"/>
            </a:pPr>
            <a:r>
              <a:rPr lang="en-US" b="0" dirty="0">
                <a:solidFill>
                  <a:srgbClr val="E46C0A"/>
                </a:solidFill>
                <a:latin typeface="Georgia"/>
                <a:cs typeface="Georgia"/>
              </a:rPr>
              <a:t>California Dessert Wines:  A</a:t>
            </a:r>
            <a:r>
              <a:rPr lang="en-US" dirty="0">
                <a:solidFill>
                  <a:schemeClr val="bg1"/>
                </a:solidFill>
                <a:latin typeface="Georgia"/>
                <a:cs typeface="Georgia"/>
              </a:rPr>
              <a:t>lso called late harvest wines, these deep elixirs provide a sweet end to any meal</a:t>
            </a:r>
            <a:endParaRPr lang="en-US" dirty="0"/>
          </a:p>
          <a:p>
            <a:pPr marL="170944" indent="-170944">
              <a:buFont typeface="Arial" panose="020B0604020202020204" pitchFamily="34" charset="0"/>
              <a:buChar char="•"/>
            </a:pPr>
            <a:r>
              <a:rPr lang="en-US" dirty="0"/>
              <a:t>These</a:t>
            </a:r>
            <a:r>
              <a:rPr lang="en-US" baseline="0" dirty="0"/>
              <a:t> wines range from very dry to sweet and pair well with a variety of food</a:t>
            </a:r>
            <a:endParaRPr lang="en-US"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71</a:t>
            </a:fld>
            <a:endParaRPr lang="en-US"/>
          </a:p>
        </p:txBody>
      </p:sp>
    </p:spTree>
    <p:extLst>
      <p:ext uri="{BB962C8B-B14F-4D97-AF65-F5344CB8AC3E}">
        <p14:creationId xmlns:p14="http://schemas.microsoft.com/office/powerpoint/2010/main" val="22978719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72</a:t>
            </a:fld>
            <a:endParaRPr lang="en-US"/>
          </a:p>
        </p:txBody>
      </p:sp>
    </p:spTree>
    <p:extLst>
      <p:ext uri="{BB962C8B-B14F-4D97-AF65-F5344CB8AC3E}">
        <p14:creationId xmlns:p14="http://schemas.microsoft.com/office/powerpoint/2010/main" val="29519600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latin typeface="Times" pitchFamily="18" charset="0"/>
                <a:cs typeface="Times" pitchFamily="18" charset="0"/>
              </a:rPr>
              <a:t>“Wine had such ill effects on Noah’s health it was all he could do to live 950 years.”  --</a:t>
            </a:r>
            <a:r>
              <a:rPr lang="en-US" i="1" dirty="0">
                <a:solidFill>
                  <a:srgbClr val="FFC907"/>
                </a:solidFill>
                <a:latin typeface="Times" pitchFamily="18" charset="0"/>
                <a:cs typeface="Times" pitchFamily="18" charset="0"/>
              </a:rPr>
              <a:t>Will Rogers</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73</a:t>
            </a:fld>
            <a:endParaRPr lang="en-US"/>
          </a:p>
        </p:txBody>
      </p:sp>
    </p:spTree>
    <p:extLst>
      <p:ext uri="{BB962C8B-B14F-4D97-AF65-F5344CB8AC3E}">
        <p14:creationId xmlns:p14="http://schemas.microsoft.com/office/powerpoint/2010/main" val="565004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Now we would like to talk to you about Sustainable</a:t>
            </a:r>
            <a:r>
              <a:rPr lang="en-US" baseline="0" dirty="0"/>
              <a:t> winegrowing, which is a major focus of the California wine industry</a:t>
            </a:r>
          </a:p>
          <a:p>
            <a:pPr marL="170944" indent="-170944">
              <a:buFont typeface="Arial" panose="020B0604020202020204" pitchFamily="34" charset="0"/>
              <a:buChar char="•"/>
            </a:pPr>
            <a:r>
              <a:rPr lang="en-US" baseline="0" dirty="0"/>
              <a:t>In California we define sustainability as practices that are good for the environment, both vineyards &amp; wineries; good for communities – neighbors &amp; employees; and good for the long term economic viability of the state’s vineyards and wineries </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74</a:t>
            </a:fld>
            <a:endParaRPr lang="en-US"/>
          </a:p>
        </p:txBody>
      </p:sp>
    </p:spTree>
    <p:extLst>
      <p:ext uri="{BB962C8B-B14F-4D97-AF65-F5344CB8AC3E}">
        <p14:creationId xmlns:p14="http://schemas.microsoft.com/office/powerpoint/2010/main" val="13222930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California</a:t>
            </a:r>
            <a:r>
              <a:rPr lang="en-US" baseline="0" dirty="0"/>
              <a:t> is the most populous state in the U.S. and is growing every year.  As a result, there is competition for land, water, energy and other limited natural resources.   </a:t>
            </a:r>
          </a:p>
          <a:p>
            <a:pPr marL="170944" indent="-170944">
              <a:buFont typeface="Arial" panose="020B0604020202020204" pitchFamily="34" charset="0"/>
              <a:buChar char="•"/>
            </a:pPr>
            <a:r>
              <a:rPr lang="en-US" baseline="0" dirty="0"/>
              <a:t>The California wine community established the Code of Sustainable Winegrowing program to use resources wisely, and to pass healthy, sustainable businesses to family and the next generation.</a:t>
            </a:r>
          </a:p>
          <a:p>
            <a:pPr marL="170944" indent="-170944" defTabSz="455850">
              <a:buFont typeface="Arial" panose="020B0604020202020204" pitchFamily="34" charset="0"/>
              <a:buChar char="•"/>
              <a:defRPr/>
            </a:pPr>
            <a:r>
              <a:rPr lang="en-US" dirty="0"/>
              <a:t>Some background about California and</a:t>
            </a:r>
            <a:r>
              <a:rPr lang="en-US" baseline="0" dirty="0"/>
              <a:t> its wine industry includes:</a:t>
            </a:r>
          </a:p>
          <a:p>
            <a:pPr marL="626793" lvl="1" indent="-170944">
              <a:spcAft>
                <a:spcPts val="1195"/>
              </a:spcAft>
              <a:buFont typeface="Arial" pitchFamily="34" charset="0"/>
              <a:buChar char="•"/>
            </a:pPr>
            <a:r>
              <a:rPr lang="en-US" dirty="0">
                <a:solidFill>
                  <a:schemeClr val="bg1"/>
                </a:solidFill>
                <a:latin typeface="Times"/>
                <a:cs typeface="Times"/>
              </a:rPr>
              <a:t>California has some of the strongest environmental and labor laws and regulations in the world</a:t>
            </a:r>
          </a:p>
          <a:p>
            <a:pPr marL="626793" lvl="1" indent="-170944">
              <a:spcAft>
                <a:spcPts val="1195"/>
              </a:spcAft>
              <a:buFont typeface="Arial" pitchFamily="34" charset="0"/>
              <a:buChar char="•"/>
            </a:pPr>
            <a:r>
              <a:rPr lang="en-US" dirty="0">
                <a:solidFill>
                  <a:schemeClr val="bg1"/>
                </a:solidFill>
                <a:latin typeface="Times"/>
                <a:cs typeface="Times"/>
              </a:rPr>
              <a:t>California vintners and growers have long been environmental stewards and active members of their communities</a:t>
            </a:r>
          </a:p>
          <a:p>
            <a:pPr marL="626793" lvl="1" indent="-170944">
              <a:spcAft>
                <a:spcPts val="1195"/>
              </a:spcAft>
              <a:buFont typeface="Arial" pitchFamily="34" charset="0"/>
              <a:buChar char="•"/>
            </a:pPr>
            <a:r>
              <a:rPr lang="en-US" dirty="0">
                <a:solidFill>
                  <a:schemeClr val="bg1"/>
                </a:solidFill>
                <a:latin typeface="Times"/>
                <a:cs typeface="Times"/>
              </a:rPr>
              <a:t>California wineries and vineyards are primarily family owned with a commitment to preserving the health and beauty of the land for future generations</a:t>
            </a:r>
          </a:p>
          <a:p>
            <a:pPr marL="170944" indent="-170944" defTabSz="455850">
              <a:buFont typeface="Arial" panose="020B0604020202020204" pitchFamily="34" charset="0"/>
              <a:buChar char="•"/>
              <a:defRP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75</a:t>
            </a:fld>
            <a:endParaRPr lang="en-US"/>
          </a:p>
        </p:txBody>
      </p:sp>
    </p:spTree>
    <p:extLst>
      <p:ext uri="{BB962C8B-B14F-4D97-AF65-F5344CB8AC3E}">
        <p14:creationId xmlns:p14="http://schemas.microsoft.com/office/powerpoint/2010/main" val="3040522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defTabSz="455850">
              <a:buFont typeface="Arial" panose="020B0604020202020204" pitchFamily="34" charset="0"/>
              <a:buChar char="•"/>
              <a:defRPr/>
            </a:pPr>
            <a:r>
              <a:rPr lang="en-US" baseline="0" dirty="0"/>
              <a:t>In California we define sustainability as practices that are good for the environment, both vineyards &amp; wineries; communities – neighbors &amp; employees; and the long term economic viability of the winery or vineyard business itself</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76</a:t>
            </a:fld>
            <a:endParaRPr lang="en-US"/>
          </a:p>
        </p:txBody>
      </p:sp>
    </p:spTree>
    <p:extLst>
      <p:ext uri="{BB962C8B-B14F-4D97-AF65-F5344CB8AC3E}">
        <p14:creationId xmlns:p14="http://schemas.microsoft.com/office/powerpoint/2010/main" val="36210780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defTabSz="455850">
              <a:buFont typeface="Arial" panose="020B0604020202020204" pitchFamily="34" charset="0"/>
              <a:buChar char="•"/>
              <a:defRPr/>
            </a:pPr>
            <a:r>
              <a:rPr lang="en-US" baseline="0" dirty="0"/>
              <a:t>The program is over a decade old and is one of the most widely adopted sustainable winegrowing programs in the world.</a:t>
            </a:r>
          </a:p>
          <a:p>
            <a:pPr marL="170944" indent="-170944" defTabSz="455850">
              <a:buFont typeface="Arial" panose="020B0604020202020204" pitchFamily="34" charset="0"/>
              <a:buChar char="•"/>
              <a:defRPr/>
            </a:pPr>
            <a:r>
              <a:rPr lang="en-US" baseline="0" dirty="0"/>
              <a:t>The program includes 200 sustainable practices from grape to glass.</a:t>
            </a:r>
          </a:p>
          <a:p>
            <a:pPr marL="170944" indent="-170944" defTabSz="455850">
              <a:buFont typeface="Arial" panose="020B0604020202020204" pitchFamily="34" charset="0"/>
              <a:buChar char="•"/>
              <a:defRPr/>
            </a:pPr>
            <a:r>
              <a:rPr lang="en-US" dirty="0">
                <a:solidFill>
                  <a:schemeClr val="bg1"/>
                </a:solidFill>
                <a:latin typeface="Times"/>
                <a:cs typeface="Times"/>
              </a:rPr>
              <a:t>2,100 wineries and vineyards representing 75% of vineyard acres and 80% of winery case production are participating in the California Sustainable Winegrowing Program, which is based on the Code.</a:t>
            </a:r>
          </a:p>
          <a:p>
            <a:pPr marL="170944" indent="-170944" defTabSz="455850">
              <a:buFont typeface="Arial" panose="020B0604020202020204" pitchFamily="34" charset="0"/>
              <a:buChar char="•"/>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77</a:t>
            </a:fld>
            <a:endParaRPr lang="en-US"/>
          </a:p>
        </p:txBody>
      </p:sp>
    </p:spTree>
    <p:extLst>
      <p:ext uri="{BB962C8B-B14F-4D97-AF65-F5344CB8AC3E}">
        <p14:creationId xmlns:p14="http://schemas.microsoft.com/office/powerpoint/2010/main" val="4233999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defTabSz="455850">
              <a:buFont typeface="Arial" panose="020B0604020202020204" pitchFamily="34" charset="0"/>
              <a:buChar char="•"/>
              <a:defRPr/>
            </a:pPr>
            <a:r>
              <a:rPr lang="en-US" dirty="0">
                <a:solidFill>
                  <a:schemeClr val="bg1"/>
                </a:solidFill>
                <a:latin typeface="Times"/>
                <a:cs typeface="Times"/>
              </a:rPr>
              <a:t>California </a:t>
            </a:r>
            <a:r>
              <a:rPr lang="en-US" dirty="0" err="1">
                <a:solidFill>
                  <a:schemeClr val="bg1"/>
                </a:solidFill>
                <a:latin typeface="Times"/>
                <a:cs typeface="Times"/>
              </a:rPr>
              <a:t>winegrape</a:t>
            </a:r>
            <a:r>
              <a:rPr lang="en-US" dirty="0">
                <a:solidFill>
                  <a:schemeClr val="bg1"/>
                </a:solidFill>
                <a:latin typeface="Times"/>
                <a:cs typeface="Times"/>
              </a:rPr>
              <a:t> growing and winemaking is guided by the </a:t>
            </a:r>
            <a:r>
              <a:rPr lang="en-US" dirty="0">
                <a:solidFill>
                  <a:srgbClr val="E46C0A"/>
                </a:solidFill>
                <a:latin typeface="Times"/>
                <a:cs typeface="Times"/>
              </a:rPr>
              <a:t>Three E’s </a:t>
            </a:r>
            <a:r>
              <a:rPr lang="en-US" dirty="0">
                <a:solidFill>
                  <a:schemeClr val="bg1"/>
                </a:solidFill>
                <a:latin typeface="Times"/>
                <a:cs typeface="Times"/>
              </a:rPr>
              <a:t>of sustainability:</a:t>
            </a:r>
          </a:p>
          <a:p>
            <a:pPr marL="284905" indent="-284905">
              <a:buFont typeface="Arial" pitchFamily="34" charset="0"/>
              <a:buChar char="•"/>
            </a:pPr>
            <a:r>
              <a:rPr lang="en-US" b="1" u="sng" dirty="0">
                <a:solidFill>
                  <a:schemeClr val="bg1"/>
                </a:solidFill>
                <a:latin typeface="Times"/>
                <a:cs typeface="Times"/>
              </a:rPr>
              <a:t>E</a:t>
            </a:r>
            <a:r>
              <a:rPr lang="en-US" dirty="0">
                <a:solidFill>
                  <a:schemeClr val="bg1"/>
                </a:solidFill>
                <a:latin typeface="Times"/>
                <a:cs typeface="Times"/>
              </a:rPr>
              <a:t>nvironmentally sound</a:t>
            </a:r>
          </a:p>
          <a:p>
            <a:pPr marL="284905" indent="-284905">
              <a:buFont typeface="Arial" pitchFamily="34" charset="0"/>
              <a:buChar char="•"/>
            </a:pPr>
            <a:r>
              <a:rPr lang="en-US" b="1" u="sng" dirty="0">
                <a:solidFill>
                  <a:schemeClr val="bg1"/>
                </a:solidFill>
                <a:latin typeface="Times"/>
                <a:cs typeface="Times"/>
              </a:rPr>
              <a:t>E</a:t>
            </a:r>
            <a:r>
              <a:rPr lang="en-US" dirty="0">
                <a:solidFill>
                  <a:schemeClr val="bg1"/>
                </a:solidFill>
                <a:latin typeface="Times"/>
                <a:cs typeface="Times"/>
              </a:rPr>
              <a:t>conomically feasible</a:t>
            </a:r>
          </a:p>
          <a:p>
            <a:pPr marL="284905" indent="-284905">
              <a:buFont typeface="Arial" pitchFamily="34" charset="0"/>
              <a:buChar char="•"/>
            </a:pPr>
            <a:r>
              <a:rPr lang="en-US" dirty="0">
                <a:solidFill>
                  <a:schemeClr val="bg1"/>
                </a:solidFill>
                <a:latin typeface="Times"/>
                <a:cs typeface="Times"/>
              </a:rPr>
              <a:t>Socially </a:t>
            </a:r>
            <a:r>
              <a:rPr lang="en-US" b="1" u="sng" dirty="0">
                <a:solidFill>
                  <a:schemeClr val="bg1"/>
                </a:solidFill>
                <a:latin typeface="Times"/>
                <a:cs typeface="Times"/>
              </a:rPr>
              <a:t>E</a:t>
            </a:r>
            <a:r>
              <a:rPr lang="en-US" dirty="0">
                <a:solidFill>
                  <a:schemeClr val="bg1"/>
                </a:solidFill>
                <a:latin typeface="Times"/>
                <a:cs typeface="Times"/>
              </a:rPr>
              <a:t>quitable practices</a:t>
            </a:r>
          </a:p>
          <a:p>
            <a:pPr marL="170944" indent="-170944" defTabSz="455850">
              <a:buFont typeface="Arial" panose="020B0604020202020204" pitchFamily="34" charset="0"/>
              <a:buChar char="•"/>
              <a:defRPr/>
            </a:pPr>
            <a:endParaRPr lang="en-US" dirty="0">
              <a:solidFill>
                <a:schemeClr val="bg1"/>
              </a:solidFill>
              <a:latin typeface="Times"/>
              <a:cs typeface="Times"/>
            </a:endParaRPr>
          </a:p>
          <a:p>
            <a:pPr marL="170944" indent="-1709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78</a:t>
            </a:fld>
            <a:endParaRPr lang="en-US"/>
          </a:p>
        </p:txBody>
      </p:sp>
    </p:spTree>
    <p:extLst>
      <p:ext uri="{BB962C8B-B14F-4D97-AF65-F5344CB8AC3E}">
        <p14:creationId xmlns:p14="http://schemas.microsoft.com/office/powerpoint/2010/main" val="9339025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There are over 200 practices in the Code</a:t>
            </a:r>
            <a:r>
              <a:rPr lang="en-US" baseline="0" dirty="0"/>
              <a:t> of Sustainable Winegrowing that encompass activities in vineyards &amp; wineries, employees, community relations, and here are some examples:</a:t>
            </a:r>
          </a:p>
          <a:p>
            <a:pPr marL="740755" lvl="1" indent="-284905">
              <a:buFont typeface="Arial" pitchFamily="34" charset="0"/>
              <a:buChar char="•"/>
            </a:pPr>
            <a:r>
              <a:rPr lang="en-US" dirty="0">
                <a:solidFill>
                  <a:schemeClr val="bg1"/>
                </a:solidFill>
                <a:latin typeface="Times"/>
                <a:cs typeface="Times"/>
              </a:rPr>
              <a:t>Managing vineyards for sustainability and quality fruit</a:t>
            </a:r>
          </a:p>
          <a:p>
            <a:pPr marL="740755" lvl="1" indent="-284905">
              <a:buFont typeface="Arial" pitchFamily="34" charset="0"/>
              <a:buChar char="•"/>
            </a:pPr>
            <a:r>
              <a:rPr lang="en-US" dirty="0">
                <a:solidFill>
                  <a:schemeClr val="bg1"/>
                </a:solidFill>
                <a:latin typeface="Times"/>
                <a:cs typeface="Times"/>
              </a:rPr>
              <a:t>Conserving water and energy</a:t>
            </a:r>
          </a:p>
          <a:p>
            <a:pPr marL="740755" lvl="1" indent="-284905">
              <a:buFont typeface="Arial" pitchFamily="34" charset="0"/>
              <a:buChar char="•"/>
            </a:pPr>
            <a:r>
              <a:rPr lang="en-US" dirty="0">
                <a:solidFill>
                  <a:schemeClr val="bg1"/>
                </a:solidFill>
                <a:latin typeface="Times"/>
                <a:cs typeface="Times"/>
              </a:rPr>
              <a:t>Protecting air and water quality</a:t>
            </a:r>
          </a:p>
          <a:p>
            <a:pPr marL="740755" lvl="1" indent="-284905">
              <a:buFont typeface="Arial" pitchFamily="34" charset="0"/>
              <a:buChar char="•"/>
            </a:pPr>
            <a:r>
              <a:rPr lang="en-US" dirty="0">
                <a:solidFill>
                  <a:schemeClr val="bg1"/>
                </a:solidFill>
                <a:latin typeface="Times"/>
                <a:cs typeface="Times"/>
              </a:rPr>
              <a:t>Maintaining healthy soil</a:t>
            </a:r>
          </a:p>
          <a:p>
            <a:pPr marL="740755" lvl="1" indent="-284905">
              <a:buFont typeface="Arial" pitchFamily="34" charset="0"/>
              <a:buChar char="•"/>
            </a:pPr>
            <a:r>
              <a:rPr lang="en-US" dirty="0">
                <a:solidFill>
                  <a:schemeClr val="bg1"/>
                </a:solidFill>
                <a:latin typeface="Times"/>
                <a:cs typeface="Times"/>
              </a:rPr>
              <a:t>Reducing pesticide use</a:t>
            </a:r>
          </a:p>
          <a:p>
            <a:pPr marL="740755" lvl="1" indent="-284905">
              <a:buFont typeface="Arial" pitchFamily="34" charset="0"/>
              <a:buChar char="•"/>
            </a:pPr>
            <a:r>
              <a:rPr lang="en-US" dirty="0">
                <a:solidFill>
                  <a:schemeClr val="bg1"/>
                </a:solidFill>
                <a:latin typeface="Times"/>
                <a:cs typeface="Times"/>
              </a:rPr>
              <a:t>Preserving local ecosystems and wildlife habitats</a:t>
            </a:r>
          </a:p>
          <a:p>
            <a:pPr marL="740755" lvl="1" indent="-284905">
              <a:buFont typeface="Arial" pitchFamily="34" charset="0"/>
              <a:buChar char="•"/>
            </a:pPr>
            <a:r>
              <a:rPr lang="en-US" dirty="0">
                <a:solidFill>
                  <a:schemeClr val="bg1"/>
                </a:solidFill>
                <a:latin typeface="Times"/>
                <a:cs typeface="Times"/>
              </a:rPr>
              <a:t>Recycling natural resources</a:t>
            </a:r>
          </a:p>
          <a:p>
            <a:pPr marL="740755" lvl="1" indent="-284905">
              <a:buFont typeface="Arial" pitchFamily="34" charset="0"/>
              <a:buChar char="•"/>
            </a:pPr>
            <a:r>
              <a:rPr lang="en-US" dirty="0">
                <a:solidFill>
                  <a:schemeClr val="bg1"/>
                </a:solidFill>
                <a:latin typeface="Times"/>
                <a:cs typeface="Times"/>
              </a:rPr>
              <a:t>Practicing environmentally preferred purchasing</a:t>
            </a:r>
          </a:p>
          <a:p>
            <a:pPr marL="740755" lvl="1" indent="-284905">
              <a:buFont typeface="Arial" pitchFamily="34" charset="0"/>
              <a:buChar char="•"/>
            </a:pPr>
            <a:r>
              <a:rPr lang="en-US" dirty="0">
                <a:solidFill>
                  <a:schemeClr val="bg1"/>
                </a:solidFill>
                <a:latin typeface="Times"/>
                <a:cs typeface="Times"/>
              </a:rPr>
              <a:t>Enhancing relations with employees and communities</a:t>
            </a:r>
          </a:p>
          <a:p>
            <a:pPr marL="170944" indent="-170944">
              <a:buFont typeface="Arial" panose="020B0604020202020204" pitchFamily="34" charset="0"/>
              <a:buChar char="•"/>
            </a:pPr>
            <a:endParaRPr lang="en-US" baseline="0" dirty="0"/>
          </a:p>
          <a:p>
            <a:pPr marL="170944" indent="-1709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79</a:t>
            </a:fld>
            <a:endParaRPr lang="en-US"/>
          </a:p>
        </p:txBody>
      </p:sp>
    </p:spTree>
    <p:extLst>
      <p:ext uri="{BB962C8B-B14F-4D97-AF65-F5344CB8AC3E}">
        <p14:creationId xmlns:p14="http://schemas.microsoft.com/office/powerpoint/2010/main" val="1336702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a:t>
            </a:r>
            <a:r>
              <a:rPr lang="en-US" baseline="0" dirty="0"/>
              <a:t> in 1850, California produced 210,000 nine-liter cases of wine.</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8</a:t>
            </a:fld>
            <a:endParaRPr lang="en-US"/>
          </a:p>
        </p:txBody>
      </p:sp>
    </p:spTree>
    <p:extLst>
      <p:ext uri="{BB962C8B-B14F-4D97-AF65-F5344CB8AC3E}">
        <p14:creationId xmlns:p14="http://schemas.microsoft.com/office/powerpoint/2010/main" val="269767444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34" indent="-170934">
              <a:buFont typeface="Arial" panose="020B0604020202020204" pitchFamily="34" charset="0"/>
              <a:buChar char="•"/>
            </a:pPr>
            <a:r>
              <a:rPr lang="en-US" dirty="0"/>
              <a:t>Introduced in 2010, certification based on the California Code of Sustainable W</a:t>
            </a:r>
            <a:r>
              <a:rPr lang="en-US" baseline="0" dirty="0"/>
              <a:t>inegrowing provides 3</a:t>
            </a:r>
            <a:r>
              <a:rPr lang="en-US" baseline="30000" dirty="0"/>
              <a:t>rd</a:t>
            </a:r>
            <a:r>
              <a:rPr lang="en-US" baseline="0" dirty="0"/>
              <a:t>-party verification of the adoption of practices by a vineyard or winery and their progress in continuous improvement.</a:t>
            </a:r>
          </a:p>
          <a:p>
            <a:pPr marL="170934" indent="-170934">
              <a:buFont typeface="Arial" panose="020B0604020202020204" pitchFamily="34" charset="0"/>
              <a:buChar char="•"/>
            </a:pPr>
            <a:r>
              <a:rPr lang="en-US" baseline="0" dirty="0"/>
              <a:t>In addition to an annual assessment, certification requires meeting 50 vineyard and 32 winery standards.</a:t>
            </a:r>
          </a:p>
          <a:p>
            <a:pPr marL="170934" indent="-170934">
              <a:buFont typeface="Arial" panose="020B0604020202020204" pitchFamily="34" charset="0"/>
              <a:buChar char="•"/>
            </a:pPr>
            <a:r>
              <a:rPr lang="en-US" baseline="0" dirty="0"/>
              <a:t>In addition to Certified California Sustainable Winegrowing (CCSW) there are a number of other programs active in the state that offer regional or statewide certification.</a:t>
            </a:r>
          </a:p>
          <a:p>
            <a:pPr marL="170934" indent="-170934">
              <a:buFont typeface="Arial" panose="020B0604020202020204" pitchFamily="34" charset="0"/>
              <a:buChar char="•"/>
            </a:pPr>
            <a:r>
              <a:rPr lang="en-US" baseline="0" dirty="0"/>
              <a:t>These include: Lodi Rules, SIP-Certified, Fish Friendly Farming, Napa Green Winery and Land certifications and the Bay Area Green Business Program.</a:t>
            </a:r>
          </a:p>
          <a:p>
            <a:pPr marL="170934" indent="-170934">
              <a:buFont typeface="Arial" panose="020B0604020202020204" pitchFamily="34" charset="0"/>
              <a:buChar char="•"/>
            </a:pPr>
            <a:r>
              <a:rPr lang="en-US" baseline="0" dirty="0"/>
              <a:t>All of these California programs </a:t>
            </a:r>
            <a:r>
              <a:rPr lang="en-US" dirty="0"/>
              <a:t>play an important role in the ever-expanding tapestry of the California wine community’s efforts to produce high quality wine that is environmentally sound, economically feasible and socially equitable.</a:t>
            </a:r>
          </a:p>
          <a:p>
            <a:pPr marL="170934" indent="-17093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80</a:t>
            </a:fld>
            <a:endParaRPr lang="en-US"/>
          </a:p>
        </p:txBody>
      </p:sp>
    </p:spTree>
    <p:extLst>
      <p:ext uri="{BB962C8B-B14F-4D97-AF65-F5344CB8AC3E}">
        <p14:creationId xmlns:p14="http://schemas.microsoft.com/office/powerpoint/2010/main" val="348614969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baseline="0" dirty="0"/>
              <a:t>Organic is a very important part of California’s green trend.</a:t>
            </a:r>
          </a:p>
          <a:p>
            <a:pPr marL="170944" indent="-170944">
              <a:buFont typeface="Arial" panose="020B0604020202020204" pitchFamily="34" charset="0"/>
              <a:buChar char="•"/>
            </a:pPr>
            <a:r>
              <a:rPr lang="en-US" dirty="0">
                <a:solidFill>
                  <a:schemeClr val="bg1"/>
                </a:solidFill>
                <a:latin typeface="Times"/>
                <a:cs typeface="Times"/>
              </a:rPr>
              <a:t>Wines “made with organically grown grapes” come from vineyards that follow the guidelines set by the U.S.  National Organic Program</a:t>
            </a:r>
            <a:endParaRPr lang="en-US" baseline="0" dirty="0"/>
          </a:p>
          <a:p>
            <a:pPr marL="170944" indent="-170944">
              <a:buFont typeface="Arial" panose="020B0604020202020204" pitchFamily="34" charset="0"/>
              <a:buChar char="•"/>
            </a:pPr>
            <a:r>
              <a:rPr lang="en-US" baseline="0" dirty="0"/>
              <a:t>As you can see, there are similarities to the goals and practices between organic and sustainability with regard to vineyard management practices.</a:t>
            </a:r>
          </a:p>
          <a:p>
            <a:pPr marL="170944" indent="-170944">
              <a:buFont typeface="Arial" panose="020B0604020202020204" pitchFamily="34" charset="0"/>
              <a:buChar char="•"/>
            </a:pPr>
            <a:r>
              <a:rPr lang="en-US" baseline="0" dirty="0"/>
              <a:t>Organic focuses on specific practices that are required or prohibited.</a:t>
            </a:r>
          </a:p>
          <a:p>
            <a:pPr marL="170944" indent="-170944">
              <a:buFont typeface="Arial" panose="020B0604020202020204" pitchFamily="34" charset="0"/>
              <a:buChar char="•"/>
            </a:pPr>
            <a:r>
              <a:rPr lang="en-US" baseline="0" dirty="0"/>
              <a:t>Sustainability also focuses on practices but provides more flexibility for regional differences which are an important factor in California, where the distance and growing conditions among our winegrowing regions are vastly different. Sustainability also covers winery and people practices.</a:t>
            </a:r>
          </a:p>
          <a:p>
            <a:pPr marL="170944" indent="-170944">
              <a:buFont typeface="Arial" panose="020B0604020202020204" pitchFamily="34" charset="0"/>
              <a:buChar char="•"/>
            </a:pPr>
            <a:endParaRPr lang="en-US" baseline="0" dirty="0"/>
          </a:p>
          <a:p>
            <a:endParaRPr lang="en-US" baseline="0" dirty="0"/>
          </a:p>
          <a:p>
            <a:pPr marL="170944" indent="-1709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81</a:t>
            </a:fld>
            <a:endParaRPr lang="en-US"/>
          </a:p>
        </p:txBody>
      </p:sp>
    </p:spTree>
    <p:extLst>
      <p:ext uri="{BB962C8B-B14F-4D97-AF65-F5344CB8AC3E}">
        <p14:creationId xmlns:p14="http://schemas.microsoft.com/office/powerpoint/2010/main" val="11916570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Biodynamic</a:t>
            </a:r>
            <a:r>
              <a:rPr lang="en-US" baseline="0" dirty="0"/>
              <a:t> has very dedicated practitioners in the California wine community.  </a:t>
            </a:r>
          </a:p>
          <a:p>
            <a:pPr marL="170944" indent="-170944" defTabSz="455850">
              <a:buFont typeface="Arial" panose="020B0604020202020204" pitchFamily="34" charset="0"/>
              <a:buChar char="•"/>
              <a:defRPr/>
            </a:pPr>
            <a:r>
              <a:rPr lang="en-US" dirty="0">
                <a:solidFill>
                  <a:schemeClr val="bg1"/>
                </a:solidFill>
                <a:latin typeface="Times"/>
                <a:cs typeface="Times"/>
              </a:rPr>
              <a:t>Biodynamic farming treats the vineyard as a closed system. </a:t>
            </a:r>
          </a:p>
          <a:p>
            <a:pPr marL="170944" indent="-170944">
              <a:buFont typeface="Arial" panose="020B0604020202020204" pitchFamily="34" charset="0"/>
              <a:buChar char="•"/>
            </a:pPr>
            <a:r>
              <a:rPr lang="en-US" baseline="0" dirty="0"/>
              <a:t>There are wineries and vineyards in California that use one, two or all three of these programs for various reasons</a:t>
            </a:r>
          </a:p>
          <a:p>
            <a:pPr marL="170944" indent="-1709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82</a:t>
            </a:fld>
            <a:endParaRPr lang="en-US"/>
          </a:p>
        </p:txBody>
      </p:sp>
    </p:spTree>
    <p:extLst>
      <p:ext uri="{BB962C8B-B14F-4D97-AF65-F5344CB8AC3E}">
        <p14:creationId xmlns:p14="http://schemas.microsoft.com/office/powerpoint/2010/main" val="95565508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pitchFamily="18" charset="0"/>
                <a:cs typeface="Times" pitchFamily="18" charset="0"/>
              </a:rPr>
              <a:t>“Good wine is a necessity of life for me.”  --</a:t>
            </a:r>
            <a:r>
              <a:rPr lang="en-US" i="1" dirty="0">
                <a:solidFill>
                  <a:srgbClr val="FFC907"/>
                </a:solidFill>
                <a:latin typeface="Times" pitchFamily="18" charset="0"/>
                <a:cs typeface="Times" pitchFamily="18" charset="0"/>
              </a:rPr>
              <a:t>Thomas Jefferson</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83</a:t>
            </a:fld>
            <a:endParaRPr lang="en-US"/>
          </a:p>
        </p:txBody>
      </p:sp>
    </p:spTree>
    <p:extLst>
      <p:ext uri="{BB962C8B-B14F-4D97-AF65-F5344CB8AC3E}">
        <p14:creationId xmlns:p14="http://schemas.microsoft.com/office/powerpoint/2010/main" val="15278263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There are many ethnic influences in California cuisine,</a:t>
            </a:r>
            <a:r>
              <a:rPr lang="en-US" baseline="0" dirty="0"/>
              <a:t> from the Italians, Germans and Irish to Asians and Latinos of the present day.  California wines pair well with a variety of foods, from fresh California cuisine to the best local specialties from around the world.  </a:t>
            </a:r>
          </a:p>
          <a:p>
            <a:pPr marL="170944" indent="-170944">
              <a:buFont typeface="Arial" panose="020B0604020202020204" pitchFamily="34" charset="0"/>
              <a:buChar char="•"/>
            </a:pPr>
            <a:r>
              <a:rPr lang="en-US" baseline="0" dirty="0"/>
              <a:t>The diversity of winegrowing regions in California, with 135 AVAs,  creates differences in wine styles even within the same varietal.  </a:t>
            </a:r>
          </a:p>
          <a:p>
            <a:pPr marL="170944" indent="-170944">
              <a:buFont typeface="Arial" panose="020B0604020202020204" pitchFamily="34" charset="0"/>
              <a:buChar char="•"/>
            </a:pPr>
            <a:r>
              <a:rPr lang="en-US" baseline="0" dirty="0"/>
              <a:t>California grows more than 110 different </a:t>
            </a:r>
            <a:r>
              <a:rPr lang="en-US" baseline="0" dirty="0" err="1"/>
              <a:t>winegrape</a:t>
            </a:r>
            <a:r>
              <a:rPr lang="en-US" baseline="0" dirty="0"/>
              <a:t> varieties.  Cabernet Sauvignon is the most popular red grape and Chardonnay is the most popular white grape.  Zinfandel is California’s heritage grape.  Blends are a growing trend among California wineries, as are aromatic whites like </a:t>
            </a:r>
            <a:r>
              <a:rPr lang="en-US" baseline="0" dirty="0" err="1"/>
              <a:t>Moscato</a:t>
            </a:r>
            <a:r>
              <a:rPr lang="en-US" baseline="0" dirty="0"/>
              <a:t> and Pinot </a:t>
            </a:r>
            <a:r>
              <a:rPr lang="en-US" baseline="0" dirty="0" err="1"/>
              <a:t>Grigio</a:t>
            </a:r>
            <a:r>
              <a:rPr lang="en-US" baseline="0" dirty="0"/>
              <a:t>.</a:t>
            </a:r>
          </a:p>
          <a:p>
            <a:pPr marL="170944" indent="-170944">
              <a:buFont typeface="Arial" panose="020B0604020202020204" pitchFamily="34" charset="0"/>
              <a:buChar char="•"/>
            </a:pPr>
            <a:r>
              <a:rPr lang="en-US" dirty="0">
                <a:latin typeface="Times"/>
                <a:cs typeface="Times"/>
              </a:rPr>
              <a:t>The a</a:t>
            </a:r>
            <a:r>
              <a:rPr lang="en-US" dirty="0"/>
              <a:t>vailability</a:t>
            </a:r>
            <a:r>
              <a:rPr lang="en-US" baseline="0" dirty="0"/>
              <a:t> of more than 400 local farm crops and the diversity of ethnic cultures in California have inspired chefs to create a vast array of new and fresh dishes here, all paired with local California wines.</a:t>
            </a:r>
          </a:p>
          <a:p>
            <a:pPr marL="170944" indent="-170944">
              <a:buFont typeface="Arial" panose="020B0604020202020204" pitchFamily="34" charset="0"/>
              <a:buChar char="•"/>
            </a:pPr>
            <a:r>
              <a:rPr lang="en-US" baseline="0" dirty="0"/>
              <a:t>Visitors enjoy the more than 60,000 eating and drinking places in California.</a:t>
            </a:r>
            <a:endParaRPr lang="en-US" dirty="0"/>
          </a:p>
          <a:p>
            <a:endParaRPr lang="en-US" dirty="0"/>
          </a:p>
          <a:p>
            <a:pPr marL="170944" indent="-170944">
              <a:buFont typeface="Arial" panose="020B0604020202020204" pitchFamily="34" charset="0"/>
              <a:buChar char="•"/>
            </a:pPr>
            <a:endParaRPr lang="en-US" baseline="0" dirty="0"/>
          </a:p>
          <a:p>
            <a:pPr marL="170944" indent="-170944">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84</a:t>
            </a:fld>
            <a:endParaRPr lang="en-US"/>
          </a:p>
        </p:txBody>
      </p:sp>
    </p:spTree>
    <p:extLst>
      <p:ext uri="{BB962C8B-B14F-4D97-AF65-F5344CB8AC3E}">
        <p14:creationId xmlns:p14="http://schemas.microsoft.com/office/powerpoint/2010/main" val="6185020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Here</a:t>
            </a:r>
            <a:r>
              <a:rPr lang="en-US" baseline="0" dirty="0"/>
              <a:t> are some suggested red wine pairings with some of our popular varietals.  But the rule in California is to drink what you enjoy and try your own combinations.</a:t>
            </a:r>
          </a:p>
          <a:p>
            <a:pPr marL="170944" indent="-170944">
              <a:buFont typeface="Arial" panose="020B0604020202020204" pitchFamily="34" charset="0"/>
              <a:buChar char="•"/>
            </a:pPr>
            <a:endParaRPr lang="en-US" baseline="0" dirty="0"/>
          </a:p>
          <a:p>
            <a:pPr marL="170944" indent="-170944">
              <a:buFont typeface="Arial" panose="020B0604020202020204" pitchFamily="34" charset="0"/>
              <a:buChar char="•"/>
            </a:pPr>
            <a:r>
              <a:rPr lang="en-US" b="1" dirty="0">
                <a:solidFill>
                  <a:srgbClr val="E46C0A"/>
                </a:solidFill>
                <a:latin typeface="Georgia"/>
                <a:cs typeface="Georgia"/>
              </a:rPr>
              <a:t>Cabernet Sauvignon -</a:t>
            </a:r>
            <a:r>
              <a:rPr lang="en-US" b="1" baseline="0" dirty="0">
                <a:solidFill>
                  <a:srgbClr val="E46C0A"/>
                </a:solidFill>
                <a:latin typeface="Georgia"/>
                <a:cs typeface="Georgia"/>
              </a:rPr>
              <a:t> </a:t>
            </a:r>
            <a:r>
              <a:rPr lang="en-US" dirty="0">
                <a:solidFill>
                  <a:schemeClr val="bg1"/>
                </a:solidFill>
                <a:latin typeface="Georgia"/>
                <a:cs typeface="Georgia"/>
              </a:rPr>
              <a:t>Pair with grass-fed beef, whether grilled, roasted, braised or stir-fried	</a:t>
            </a:r>
          </a:p>
          <a:p>
            <a:pPr marL="170944" indent="-170944">
              <a:buFont typeface="Arial" panose="020B0604020202020204" pitchFamily="34" charset="0"/>
              <a:buChar char="•"/>
            </a:pPr>
            <a:r>
              <a:rPr lang="en-US" b="1" dirty="0">
                <a:solidFill>
                  <a:srgbClr val="E46C0A"/>
                </a:solidFill>
                <a:latin typeface="Georgia"/>
                <a:cs typeface="Georgia"/>
              </a:rPr>
              <a:t>Petite </a:t>
            </a:r>
            <a:r>
              <a:rPr lang="en-US" b="1" dirty="0" err="1">
                <a:solidFill>
                  <a:srgbClr val="E46C0A"/>
                </a:solidFill>
                <a:latin typeface="Georgia"/>
                <a:cs typeface="Georgia"/>
              </a:rPr>
              <a:t>Sirah</a:t>
            </a:r>
            <a:r>
              <a:rPr lang="en-US" b="1" baseline="0" dirty="0">
                <a:solidFill>
                  <a:srgbClr val="E46C0A"/>
                </a:solidFill>
                <a:latin typeface="Georgia"/>
                <a:cs typeface="Georgia"/>
              </a:rPr>
              <a:t> - </a:t>
            </a:r>
            <a:r>
              <a:rPr lang="en-US" dirty="0">
                <a:solidFill>
                  <a:schemeClr val="bg1"/>
                </a:solidFill>
                <a:latin typeface="Georgia"/>
                <a:cs typeface="Georgia"/>
              </a:rPr>
              <a:t>Pair with barbequed chicken, a cold roast beef sandwich with mustard, or mild blue cheeses		</a:t>
            </a:r>
          </a:p>
          <a:p>
            <a:pPr marL="170944" indent="-170944">
              <a:buFont typeface="Arial" panose="020B0604020202020204" pitchFamily="34" charset="0"/>
              <a:buChar char="•"/>
            </a:pPr>
            <a:r>
              <a:rPr lang="en-US" b="1" dirty="0">
                <a:solidFill>
                  <a:srgbClr val="E46C0A"/>
                </a:solidFill>
                <a:latin typeface="Georgia"/>
                <a:cs typeface="Georgia"/>
              </a:rPr>
              <a:t>Merlot</a:t>
            </a:r>
            <a:r>
              <a:rPr lang="en-US" b="1" baseline="0" dirty="0">
                <a:solidFill>
                  <a:srgbClr val="E46C0A"/>
                </a:solidFill>
                <a:latin typeface="Georgia"/>
                <a:cs typeface="Georgia"/>
              </a:rPr>
              <a:t> - </a:t>
            </a:r>
            <a:r>
              <a:rPr lang="en-US" dirty="0">
                <a:solidFill>
                  <a:schemeClr val="bg1"/>
                </a:solidFill>
                <a:latin typeface="Georgia"/>
                <a:cs typeface="Georgia"/>
              </a:rPr>
              <a:t>Pair with sautéed duck breast or roasted pork tenderloin</a:t>
            </a:r>
          </a:p>
          <a:p>
            <a:pPr marL="170944" indent="-1709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85</a:t>
            </a:fld>
            <a:endParaRPr lang="en-US"/>
          </a:p>
        </p:txBody>
      </p:sp>
    </p:spTree>
    <p:extLst>
      <p:ext uri="{BB962C8B-B14F-4D97-AF65-F5344CB8AC3E}">
        <p14:creationId xmlns:p14="http://schemas.microsoft.com/office/powerpoint/2010/main" val="370070180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Our temperate climate</a:t>
            </a:r>
            <a:r>
              <a:rPr lang="en-US" baseline="0" dirty="0"/>
              <a:t> allows for cooking outdoors year round.  And grilled and barbecued dishes like this marinated grilled rib-eye steak recipe are very popular.</a:t>
            </a:r>
          </a:p>
        </p:txBody>
      </p:sp>
      <p:sp>
        <p:nvSpPr>
          <p:cNvPr id="4" name="Slide Number Placeholder 3"/>
          <p:cNvSpPr>
            <a:spLocks noGrp="1"/>
          </p:cNvSpPr>
          <p:nvPr>
            <p:ph type="sldNum" sz="quarter" idx="10"/>
          </p:nvPr>
        </p:nvSpPr>
        <p:spPr/>
        <p:txBody>
          <a:bodyPr/>
          <a:lstStyle/>
          <a:p>
            <a:fld id="{4156E306-0BC5-7741-A200-F1C590E8B0CC}" type="slidenum">
              <a:rPr lang="en-US" smtClean="0"/>
              <a:pPr/>
              <a:t>86</a:t>
            </a:fld>
            <a:endParaRPr lang="en-US"/>
          </a:p>
        </p:txBody>
      </p:sp>
    </p:spTree>
    <p:extLst>
      <p:ext uri="{BB962C8B-B14F-4D97-AF65-F5344CB8AC3E}">
        <p14:creationId xmlns:p14="http://schemas.microsoft.com/office/powerpoint/2010/main" val="35925979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Here are some favorite pairings from our chef.</a:t>
            </a:r>
          </a:p>
          <a:p>
            <a:pPr marL="170944" indent="-170944">
              <a:buFont typeface="Arial" panose="020B0604020202020204" pitchFamily="34" charset="0"/>
              <a:buChar char="•"/>
            </a:pPr>
            <a:r>
              <a:rPr lang="en-US" b="1" dirty="0">
                <a:solidFill>
                  <a:srgbClr val="E46C0A"/>
                </a:solidFill>
                <a:latin typeface="Georgia"/>
                <a:cs typeface="Georgia"/>
              </a:rPr>
              <a:t>Pinot Noir</a:t>
            </a:r>
            <a:r>
              <a:rPr lang="en-US" b="1" baseline="0" dirty="0">
                <a:solidFill>
                  <a:srgbClr val="E46C0A"/>
                </a:solidFill>
                <a:latin typeface="Georgia"/>
                <a:cs typeface="Georgia"/>
              </a:rPr>
              <a:t> - </a:t>
            </a:r>
            <a:r>
              <a:rPr lang="en-US" dirty="0">
                <a:solidFill>
                  <a:schemeClr val="bg1"/>
                </a:solidFill>
                <a:latin typeface="Georgia"/>
                <a:cs typeface="Georgia"/>
              </a:rPr>
              <a:t>Pair with grilled wild salmon, roast leg of veal or dishes with wood-smoked bacon</a:t>
            </a:r>
          </a:p>
          <a:p>
            <a:pPr marL="170944" indent="-170944">
              <a:buFont typeface="Arial" panose="020B0604020202020204" pitchFamily="34" charset="0"/>
              <a:buChar char="•"/>
            </a:pPr>
            <a:r>
              <a:rPr lang="en-US" b="1" dirty="0">
                <a:solidFill>
                  <a:srgbClr val="E46C0A"/>
                </a:solidFill>
                <a:latin typeface="Georgia"/>
                <a:cs typeface="Georgia"/>
              </a:rPr>
              <a:t>Syrah - </a:t>
            </a:r>
            <a:r>
              <a:rPr lang="en-US" dirty="0">
                <a:solidFill>
                  <a:schemeClr val="bg1"/>
                </a:solidFill>
                <a:latin typeface="Georgia"/>
                <a:cs typeface="Georgia"/>
              </a:rPr>
              <a:t>Pair with robust, hearty foods—from black bean chili with pork, to rich beef stews</a:t>
            </a:r>
            <a:r>
              <a:rPr lang="en-US" b="1" dirty="0">
                <a:solidFill>
                  <a:schemeClr val="bg1"/>
                </a:solidFill>
                <a:latin typeface="Georgia"/>
                <a:cs typeface="Georgia"/>
              </a:rPr>
              <a:t> </a:t>
            </a:r>
          </a:p>
          <a:p>
            <a:pPr marL="170944" indent="-170944">
              <a:buFont typeface="Arial" panose="020B0604020202020204" pitchFamily="34" charset="0"/>
              <a:buChar char="•"/>
            </a:pPr>
            <a:r>
              <a:rPr lang="en-US" b="1" dirty="0" err="1">
                <a:solidFill>
                  <a:srgbClr val="E46C0A"/>
                </a:solidFill>
                <a:latin typeface="Georgia"/>
                <a:cs typeface="Georgia"/>
              </a:rPr>
              <a:t>Sangiovese</a:t>
            </a:r>
            <a:r>
              <a:rPr lang="en-US" b="1" dirty="0">
                <a:solidFill>
                  <a:srgbClr val="E46C0A"/>
                </a:solidFill>
                <a:latin typeface="Georgia"/>
                <a:cs typeface="Georgia"/>
              </a:rPr>
              <a:t> - </a:t>
            </a:r>
            <a:r>
              <a:rPr lang="en-US" dirty="0">
                <a:solidFill>
                  <a:schemeClr val="bg1"/>
                </a:solidFill>
                <a:latin typeface="Georgia"/>
                <a:cs typeface="Georgia"/>
              </a:rPr>
              <a:t>Pair with sausage and caramelized onions, or pork chops with </a:t>
            </a:r>
            <a:br>
              <a:rPr lang="en-US" dirty="0">
                <a:solidFill>
                  <a:schemeClr val="bg1"/>
                </a:solidFill>
                <a:latin typeface="Georgia"/>
                <a:cs typeface="Georgia"/>
              </a:rPr>
            </a:br>
            <a:r>
              <a:rPr lang="en-US" dirty="0">
                <a:solidFill>
                  <a:schemeClr val="bg1"/>
                </a:solidFill>
                <a:latin typeface="Georgia"/>
                <a:cs typeface="Georgia"/>
              </a:rPr>
              <a:t>plum conserve</a:t>
            </a:r>
          </a:p>
          <a:p>
            <a:pPr marL="170944" indent="-170944">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87</a:t>
            </a:fld>
            <a:endParaRPr lang="en-US"/>
          </a:p>
        </p:txBody>
      </p:sp>
    </p:spTree>
    <p:extLst>
      <p:ext uri="{BB962C8B-B14F-4D97-AF65-F5344CB8AC3E}">
        <p14:creationId xmlns:p14="http://schemas.microsoft.com/office/powerpoint/2010/main" val="4324680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For a complete listing of original recipes from our chefs including this roasted</a:t>
            </a:r>
            <a:r>
              <a:rPr lang="en-US" baseline="0" dirty="0"/>
              <a:t> beets, citrus and fennel salad</a:t>
            </a:r>
            <a:r>
              <a:rPr lang="en-US" dirty="0"/>
              <a:t>, please visit:  www.DiscoverCaliforniaWines.com then go to “Meet</a:t>
            </a:r>
            <a:r>
              <a:rPr lang="en-US" baseline="0" dirty="0"/>
              <a:t> the Grapes” and then “Wine and Food”</a:t>
            </a:r>
            <a:endParaRPr lang="en-US" dirty="0"/>
          </a:p>
          <a:p>
            <a:pPr marL="170944" indent="-170944">
              <a:buFont typeface="Arial" panose="020B0604020202020204" pitchFamily="34" charset="0"/>
              <a:buChar char="•"/>
            </a:pPr>
            <a:endParaRPr lang="en-US" dirty="0"/>
          </a:p>
          <a:p>
            <a:pPr marL="170944" indent="-170944">
              <a:buFont typeface="Arial" panose="020B0604020202020204" pitchFamily="34" charset="0"/>
              <a:buChar char="•"/>
            </a:pPr>
            <a:r>
              <a:rPr lang="en-US" dirty="0"/>
              <a:t>http://www.discovercaliforniawines.com/meet-the-grapes/wine-and-food/ </a:t>
            </a:r>
          </a:p>
        </p:txBody>
      </p:sp>
      <p:sp>
        <p:nvSpPr>
          <p:cNvPr id="4" name="Slide Number Placeholder 3"/>
          <p:cNvSpPr>
            <a:spLocks noGrp="1"/>
          </p:cNvSpPr>
          <p:nvPr>
            <p:ph type="sldNum" sz="quarter" idx="10"/>
          </p:nvPr>
        </p:nvSpPr>
        <p:spPr/>
        <p:txBody>
          <a:bodyPr/>
          <a:lstStyle/>
          <a:p>
            <a:fld id="{4156E306-0BC5-7741-A200-F1C590E8B0CC}" type="slidenum">
              <a:rPr lang="en-US" smtClean="0"/>
              <a:pPr/>
              <a:t>88</a:t>
            </a:fld>
            <a:endParaRPr lang="en-US"/>
          </a:p>
        </p:txBody>
      </p:sp>
    </p:spTree>
    <p:extLst>
      <p:ext uri="{BB962C8B-B14F-4D97-AF65-F5344CB8AC3E}">
        <p14:creationId xmlns:p14="http://schemas.microsoft.com/office/powerpoint/2010/main" val="10941728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b="1" dirty="0">
                <a:solidFill>
                  <a:srgbClr val="E46C0A"/>
                </a:solidFill>
                <a:latin typeface="Georgia"/>
                <a:cs typeface="Georgia"/>
              </a:rPr>
              <a:t>Zinfandel - </a:t>
            </a:r>
            <a:r>
              <a:rPr lang="en-US" dirty="0">
                <a:solidFill>
                  <a:schemeClr val="bg1"/>
                </a:solidFill>
                <a:latin typeface="Georgia"/>
                <a:cs typeface="Georgia"/>
              </a:rPr>
              <a:t>Pair with barbecued beef, Asian spiced pork ribs, or grilled coriander chicken served with sweet, salty, or spicy dipping sauces </a:t>
            </a:r>
          </a:p>
          <a:p>
            <a:r>
              <a:rPr lang="en-US" dirty="0">
                <a:solidFill>
                  <a:schemeClr val="bg1"/>
                </a:solidFill>
                <a:latin typeface="Georgia"/>
                <a:cs typeface="Georgia"/>
              </a:rPr>
              <a:t> </a:t>
            </a:r>
          </a:p>
          <a:p>
            <a:endParaRPr lang="en-US" dirty="0">
              <a:solidFill>
                <a:schemeClr val="bg1"/>
              </a:solidFill>
              <a:latin typeface="Georgia"/>
              <a:cs typeface="Georgia"/>
            </a:endParaRPr>
          </a:p>
          <a:p>
            <a:pPr marL="170944" indent="-170944">
              <a:buFont typeface="Arial" panose="020B0604020202020204" pitchFamily="34" charset="0"/>
              <a:buChar char="•"/>
            </a:pPr>
            <a:r>
              <a:rPr lang="en-US" b="1" dirty="0">
                <a:solidFill>
                  <a:srgbClr val="E46C0A"/>
                </a:solidFill>
                <a:latin typeface="Georgia"/>
                <a:cs typeface="Georgia"/>
              </a:rPr>
              <a:t>Red Blends - </a:t>
            </a:r>
            <a:r>
              <a:rPr lang="en-US" dirty="0">
                <a:solidFill>
                  <a:schemeClr val="bg1"/>
                </a:solidFill>
                <a:latin typeface="Georgia"/>
                <a:cs typeface="Georgia"/>
              </a:rPr>
              <a:t>Pair with pulled pork tacos, barbecued chicken wings, or slow-cooked short ribs</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89</a:t>
            </a:fld>
            <a:endParaRPr lang="en-US"/>
          </a:p>
        </p:txBody>
      </p:sp>
    </p:spTree>
    <p:extLst>
      <p:ext uri="{BB962C8B-B14F-4D97-AF65-F5344CB8AC3E}">
        <p14:creationId xmlns:p14="http://schemas.microsoft.com/office/powerpoint/2010/main" val="1656416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192" indent="-174192">
              <a:buFont typeface="Arial" panose="020B0604020202020204" pitchFamily="34" charset="0"/>
              <a:buChar char="•"/>
            </a:pPr>
            <a:r>
              <a:rPr lang="en-US" dirty="0"/>
              <a:t>California</a:t>
            </a:r>
            <a:r>
              <a:rPr lang="en-US" baseline="0" dirty="0"/>
              <a:t>’s first wines were produced by the Spanish missionaries w</a:t>
            </a:r>
            <a:r>
              <a:rPr lang="en-US" dirty="0"/>
              <a:t>ho were making wines for religious services.</a:t>
            </a:r>
            <a:r>
              <a:rPr lang="en-US" baseline="0" dirty="0"/>
              <a:t>  </a:t>
            </a:r>
          </a:p>
          <a:p>
            <a:pPr marL="174192" indent="-174192">
              <a:buFont typeface="Arial" panose="020B0604020202020204" pitchFamily="34" charset="0"/>
              <a:buChar char="•"/>
            </a:pPr>
            <a:endParaRPr lang="en-US" baseline="0" dirty="0"/>
          </a:p>
          <a:p>
            <a:pPr marL="174192" indent="-174192">
              <a:buFont typeface="Arial" panose="020B0604020202020204" pitchFamily="34" charset="0"/>
              <a:buChar char="•"/>
            </a:pPr>
            <a:r>
              <a:rPr lang="en-US" baseline="0" dirty="0"/>
              <a:t>The chain of 21 missions stretched from San Diego to Sonoma along the coast, nearly all of which grew grapes and made wine.</a:t>
            </a:r>
          </a:p>
          <a:p>
            <a:pPr marL="174192" indent="-174192">
              <a:buFont typeface="Arial" panose="020B0604020202020204" pitchFamily="34" charset="0"/>
              <a:buChar char="•"/>
            </a:pPr>
            <a:endParaRPr lang="en-US" baseline="0" dirty="0"/>
          </a:p>
          <a:p>
            <a:pPr marL="174192" indent="-174192">
              <a:buFont typeface="Arial" panose="020B0604020202020204" pitchFamily="34" charset="0"/>
              <a:buChar char="•"/>
            </a:pPr>
            <a:r>
              <a:rPr lang="en-US" baseline="0" dirty="0"/>
              <a:t>The first imported </a:t>
            </a:r>
            <a:r>
              <a:rPr lang="en-US" baseline="0" dirty="0" err="1"/>
              <a:t>winegrapes</a:t>
            </a:r>
            <a:r>
              <a:rPr lang="en-US" baseline="0" dirty="0"/>
              <a:t> were brought to California in 1833 and planted in southern California.</a:t>
            </a:r>
          </a:p>
          <a:p>
            <a:pPr marL="174192" indent="-174192">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9</a:t>
            </a:fld>
            <a:endParaRPr lang="en-US"/>
          </a:p>
        </p:txBody>
      </p:sp>
    </p:spTree>
    <p:extLst>
      <p:ext uri="{BB962C8B-B14F-4D97-AF65-F5344CB8AC3E}">
        <p14:creationId xmlns:p14="http://schemas.microsoft.com/office/powerpoint/2010/main" val="36656650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See more recipes like</a:t>
            </a:r>
            <a:r>
              <a:rPr lang="en-US" baseline="0" dirty="0"/>
              <a:t> this slow roasted pork shoulder with carrots and fresh herbs at</a:t>
            </a:r>
            <a:r>
              <a:rPr lang="en-US" dirty="0"/>
              <a:t>:  www.DiscoverCaliforniaWines.com then go to “Meet</a:t>
            </a:r>
            <a:r>
              <a:rPr lang="en-US" baseline="0" dirty="0"/>
              <a:t> the Grapes” and then “Wine and Food”</a:t>
            </a:r>
            <a:endParaRPr lang="en-US" dirty="0"/>
          </a:p>
          <a:p>
            <a:pPr marL="170944" indent="-170944">
              <a:buFont typeface="Arial" panose="020B0604020202020204" pitchFamily="34" charset="0"/>
              <a:buChar char="•"/>
            </a:pPr>
            <a:endParaRPr lang="en-US" dirty="0"/>
          </a:p>
          <a:p>
            <a:pPr marL="170944" indent="-170944">
              <a:buFont typeface="Arial" panose="020B0604020202020204" pitchFamily="34" charset="0"/>
              <a:buChar char="•"/>
            </a:pPr>
            <a:r>
              <a:rPr lang="en-US" dirty="0"/>
              <a:t>http://www.discovercaliforniawines.com/meet-the-grapes/wine-and-food/ </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90</a:t>
            </a:fld>
            <a:endParaRPr lang="en-US"/>
          </a:p>
        </p:txBody>
      </p:sp>
    </p:spTree>
    <p:extLst>
      <p:ext uri="{BB962C8B-B14F-4D97-AF65-F5344CB8AC3E}">
        <p14:creationId xmlns:p14="http://schemas.microsoft.com/office/powerpoint/2010/main" val="12369093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baseline="0" dirty="0"/>
              <a:t>California white wines range from crisp and light bodied to rich and complex with everything in between.</a:t>
            </a:r>
          </a:p>
          <a:p>
            <a:pPr marL="170944" indent="-170944">
              <a:buFont typeface="Arial" panose="020B0604020202020204" pitchFamily="34" charset="0"/>
              <a:buChar char="•"/>
            </a:pPr>
            <a:r>
              <a:rPr lang="en-US" b="1" dirty="0">
                <a:solidFill>
                  <a:srgbClr val="E46C0A"/>
                </a:solidFill>
                <a:latin typeface="Georgia"/>
                <a:cs typeface="Georgia"/>
              </a:rPr>
              <a:t>Chardonnay - </a:t>
            </a:r>
            <a:r>
              <a:rPr lang="en-US" dirty="0">
                <a:solidFill>
                  <a:schemeClr val="bg1"/>
                </a:solidFill>
                <a:latin typeface="Georgia"/>
                <a:cs typeface="Georgia"/>
              </a:rPr>
              <a:t>Pair with white fish, shellfish and free-range chicken – especially with creamy, buttery sauces.  </a:t>
            </a:r>
          </a:p>
          <a:p>
            <a:pPr marL="170944" indent="-170944">
              <a:buFont typeface="Arial" panose="020B0604020202020204" pitchFamily="34" charset="0"/>
              <a:buChar char="•"/>
            </a:pPr>
            <a:r>
              <a:rPr lang="en-US" b="1" dirty="0">
                <a:solidFill>
                  <a:srgbClr val="E46C0A"/>
                </a:solidFill>
                <a:latin typeface="Georgia"/>
                <a:cs typeface="Georgia"/>
              </a:rPr>
              <a:t>Muscat/</a:t>
            </a:r>
            <a:r>
              <a:rPr lang="en-US" b="1" dirty="0" err="1">
                <a:solidFill>
                  <a:srgbClr val="E46C0A"/>
                </a:solidFill>
                <a:latin typeface="Georgia"/>
                <a:cs typeface="Georgia"/>
              </a:rPr>
              <a:t>Moscato</a:t>
            </a:r>
            <a:r>
              <a:rPr lang="en-US" b="1" baseline="0" dirty="0">
                <a:solidFill>
                  <a:srgbClr val="E46C0A"/>
                </a:solidFill>
                <a:latin typeface="Georgia"/>
                <a:cs typeface="Georgia"/>
              </a:rPr>
              <a:t> - </a:t>
            </a:r>
            <a:r>
              <a:rPr lang="en-US" dirty="0">
                <a:solidFill>
                  <a:schemeClr val="bg1"/>
                </a:solidFill>
                <a:latin typeface="Georgia"/>
                <a:cs typeface="Georgia"/>
              </a:rPr>
              <a:t>Pair the many styles of </a:t>
            </a:r>
            <a:r>
              <a:rPr lang="en-US" dirty="0" err="1">
                <a:solidFill>
                  <a:schemeClr val="bg1"/>
                </a:solidFill>
                <a:latin typeface="Georgia"/>
                <a:cs typeface="Georgia"/>
              </a:rPr>
              <a:t>Moscato</a:t>
            </a:r>
            <a:r>
              <a:rPr lang="en-US" dirty="0">
                <a:solidFill>
                  <a:schemeClr val="bg1"/>
                </a:solidFill>
                <a:latin typeface="Georgia"/>
                <a:cs typeface="Georgia"/>
              </a:rPr>
              <a:t> with fruits and cheeses.</a:t>
            </a:r>
            <a:endParaRPr lang="en-US" b="1" dirty="0">
              <a:solidFill>
                <a:schemeClr val="bg1"/>
              </a:solidFill>
              <a:latin typeface="Georgia"/>
              <a:cs typeface="Georgia"/>
            </a:endParaRPr>
          </a:p>
          <a:p>
            <a:pPr marL="170944" indent="-170944">
              <a:buFont typeface="Arial" panose="020B0604020202020204" pitchFamily="34" charset="0"/>
              <a:buChar char="•"/>
            </a:pPr>
            <a:r>
              <a:rPr lang="en-US" b="1" dirty="0">
                <a:solidFill>
                  <a:srgbClr val="E46C0A"/>
                </a:solidFill>
                <a:latin typeface="Georgia"/>
                <a:cs typeface="Georgia"/>
              </a:rPr>
              <a:t>Pinot Blanc - </a:t>
            </a:r>
            <a:r>
              <a:rPr lang="en-US" dirty="0">
                <a:solidFill>
                  <a:schemeClr val="bg1"/>
                </a:solidFill>
                <a:latin typeface="Georgia"/>
                <a:cs typeface="Georgia"/>
              </a:rPr>
              <a:t>Pair with pasta with a fresh tomato-based sauce, or spicy noodles with shrimp.</a:t>
            </a:r>
          </a:p>
          <a:p>
            <a:pPr marL="170944" indent="-170944">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29C94ED5-36FF-477B-BAC8-577556758839}" type="slidenum">
              <a:rPr lang="en-US" smtClean="0"/>
              <a:pPr/>
              <a:t>91</a:t>
            </a:fld>
            <a:endParaRPr lang="en-US"/>
          </a:p>
        </p:txBody>
      </p:sp>
    </p:spTree>
    <p:extLst>
      <p:ext uri="{BB962C8B-B14F-4D97-AF65-F5344CB8AC3E}">
        <p14:creationId xmlns:p14="http://schemas.microsoft.com/office/powerpoint/2010/main" val="236977953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California’s long coastline makes</a:t>
            </a:r>
            <a:r>
              <a:rPr lang="en-US" baseline="0" dirty="0"/>
              <a:t> seafood an important part of our local cuisine.</a:t>
            </a:r>
            <a:endParaRPr lang="en-US" dirty="0"/>
          </a:p>
          <a:p>
            <a:pPr marL="170944" indent="-170944">
              <a:buFont typeface="Arial" panose="020B0604020202020204" pitchFamily="34" charset="0"/>
              <a:buChar char="•"/>
            </a:pPr>
            <a:endParaRPr lang="en-US" dirty="0"/>
          </a:p>
          <a:p>
            <a:pPr marL="170944" indent="-170944">
              <a:buFont typeface="Arial" panose="020B0604020202020204" pitchFamily="34" charset="0"/>
              <a:buChar char="•"/>
            </a:pPr>
            <a:r>
              <a:rPr lang="en-US" dirty="0"/>
              <a:t>For more original recipes, like Mussels with Basil</a:t>
            </a:r>
            <a:r>
              <a:rPr lang="en-US" baseline="0" dirty="0"/>
              <a:t> and Saffron White Wine Sauce, </a:t>
            </a:r>
            <a:r>
              <a:rPr lang="en-US" dirty="0"/>
              <a:t>visit www.DiscoverCaliforniaWines.com and click on “meet the grapes” then “wine and food”</a:t>
            </a:r>
          </a:p>
          <a:p>
            <a:pPr marL="170944" indent="-170944">
              <a:buFont typeface="Arial" panose="020B0604020202020204" pitchFamily="34" charset="0"/>
              <a:buChar char="•"/>
            </a:pPr>
            <a:endParaRPr lang="en-US" dirty="0"/>
          </a:p>
          <a:p>
            <a:pPr marL="170944" indent="-170944">
              <a:buFont typeface="Arial" panose="020B0604020202020204" pitchFamily="34" charset="0"/>
              <a:buChar char="•"/>
            </a:pPr>
            <a:r>
              <a:rPr lang="en-US" dirty="0"/>
              <a:t>http://www.discovercaliforniawines.com/meet-the-grapes/wine-and-food/</a:t>
            </a:r>
          </a:p>
        </p:txBody>
      </p:sp>
      <p:sp>
        <p:nvSpPr>
          <p:cNvPr id="4" name="Slide Number Placeholder 3"/>
          <p:cNvSpPr>
            <a:spLocks noGrp="1"/>
          </p:cNvSpPr>
          <p:nvPr>
            <p:ph type="sldNum" sz="quarter" idx="10"/>
          </p:nvPr>
        </p:nvSpPr>
        <p:spPr/>
        <p:txBody>
          <a:bodyPr/>
          <a:lstStyle/>
          <a:p>
            <a:fld id="{4156E306-0BC5-7741-A200-F1C590E8B0CC}" type="slidenum">
              <a:rPr lang="en-US" smtClean="0"/>
              <a:pPr/>
              <a:t>92</a:t>
            </a:fld>
            <a:endParaRPr lang="en-US"/>
          </a:p>
        </p:txBody>
      </p:sp>
    </p:spTree>
    <p:extLst>
      <p:ext uri="{BB962C8B-B14F-4D97-AF65-F5344CB8AC3E}">
        <p14:creationId xmlns:p14="http://schemas.microsoft.com/office/powerpoint/2010/main" val="206932195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b="1" dirty="0">
                <a:solidFill>
                  <a:srgbClr val="E46C0A"/>
                </a:solidFill>
                <a:latin typeface="Georgia"/>
                <a:cs typeface="Georgia"/>
              </a:rPr>
              <a:t>Pinot Gris/Pinot </a:t>
            </a:r>
            <a:r>
              <a:rPr lang="en-US" b="1" dirty="0" err="1">
                <a:solidFill>
                  <a:srgbClr val="E46C0A"/>
                </a:solidFill>
                <a:latin typeface="Georgia"/>
                <a:cs typeface="Georgia"/>
              </a:rPr>
              <a:t>Grigio</a:t>
            </a:r>
            <a:r>
              <a:rPr lang="en-US" b="1" dirty="0">
                <a:solidFill>
                  <a:srgbClr val="E46C0A"/>
                </a:solidFill>
                <a:latin typeface="Georgia"/>
                <a:cs typeface="Georgia"/>
              </a:rPr>
              <a:t> - </a:t>
            </a:r>
            <a:r>
              <a:rPr lang="en-US" dirty="0">
                <a:solidFill>
                  <a:schemeClr val="bg1"/>
                </a:solidFill>
                <a:latin typeface="Georgia"/>
                <a:cs typeface="Georgia"/>
              </a:rPr>
              <a:t>Pair with Thai spring rolls, spicy stir-fried chicken, or a bacon, lettuce and tomato sandwich on rustic country bread</a:t>
            </a:r>
            <a:r>
              <a:rPr lang="en-US" b="1" dirty="0">
                <a:solidFill>
                  <a:schemeClr val="bg1"/>
                </a:solidFill>
                <a:latin typeface="Georgia"/>
                <a:cs typeface="Georgia"/>
              </a:rPr>
              <a:t>	</a:t>
            </a:r>
          </a:p>
          <a:p>
            <a:pPr marL="170944" indent="-170944">
              <a:buFont typeface="Arial" panose="020B0604020202020204" pitchFamily="34" charset="0"/>
              <a:buChar char="•"/>
            </a:pPr>
            <a:r>
              <a:rPr lang="en-US" b="1" dirty="0">
                <a:solidFill>
                  <a:srgbClr val="E46C0A"/>
                </a:solidFill>
                <a:latin typeface="Georgia"/>
                <a:cs typeface="Georgia"/>
              </a:rPr>
              <a:t>Sauvignon Blanc - </a:t>
            </a:r>
            <a:r>
              <a:rPr lang="en-US" dirty="0">
                <a:solidFill>
                  <a:schemeClr val="bg1"/>
                </a:solidFill>
                <a:latin typeface="Georgia"/>
                <a:cs typeface="Georgia"/>
              </a:rPr>
              <a:t>Pair with wild mushroom soup, grilled red snapper, or asparagus – especially sautéed in garlic</a:t>
            </a:r>
            <a:endParaRPr lang="en-US" b="1" dirty="0">
              <a:solidFill>
                <a:schemeClr val="bg1"/>
              </a:solidFill>
              <a:latin typeface="Georgia"/>
              <a:cs typeface="Georgia"/>
            </a:endParaRPr>
          </a:p>
          <a:p>
            <a:pPr marL="170944" indent="-170944">
              <a:buFont typeface="Arial" panose="020B0604020202020204" pitchFamily="34" charset="0"/>
              <a:buChar char="•"/>
            </a:pPr>
            <a:r>
              <a:rPr lang="en-US" b="1" dirty="0">
                <a:solidFill>
                  <a:srgbClr val="E46C0A"/>
                </a:solidFill>
                <a:latin typeface="Georgia"/>
                <a:cs typeface="Georgia"/>
              </a:rPr>
              <a:t>Riesling - </a:t>
            </a:r>
            <a:r>
              <a:rPr lang="en-US" dirty="0">
                <a:solidFill>
                  <a:schemeClr val="bg1"/>
                </a:solidFill>
                <a:latin typeface="Georgia"/>
                <a:cs typeface="Georgia"/>
              </a:rPr>
              <a:t>Pair with Tandoori chicken with mango chutney, Moroccan-spiced halibut, or pumpkin with coconut curry</a:t>
            </a:r>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93</a:t>
            </a:fld>
            <a:endParaRPr lang="en-US"/>
          </a:p>
        </p:txBody>
      </p:sp>
    </p:spTree>
    <p:extLst>
      <p:ext uri="{BB962C8B-B14F-4D97-AF65-F5344CB8AC3E}">
        <p14:creationId xmlns:p14="http://schemas.microsoft.com/office/powerpoint/2010/main" val="29092185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baseline="0" dirty="0"/>
              <a:t>Here is a lighter dish for some of our lighter white wines – Watercress salad with </a:t>
            </a:r>
            <a:r>
              <a:rPr lang="en-US" baseline="0" dirty="0" err="1"/>
              <a:t>sauteed</a:t>
            </a:r>
            <a:r>
              <a:rPr lang="en-US" baseline="0" dirty="0"/>
              <a:t> trout, </a:t>
            </a:r>
            <a:r>
              <a:rPr lang="en-US" baseline="0" dirty="0" err="1"/>
              <a:t>manchego</a:t>
            </a:r>
            <a:r>
              <a:rPr lang="en-US" baseline="0" dirty="0"/>
              <a:t> cheese and toasted almonds.</a:t>
            </a:r>
          </a:p>
          <a:p>
            <a:pPr marL="170944" indent="-170944">
              <a:buFont typeface="Arial" panose="020B0604020202020204" pitchFamily="34" charset="0"/>
              <a:buChar char="•"/>
            </a:pPr>
            <a:endParaRPr lang="en-US" baseline="0" dirty="0"/>
          </a:p>
          <a:p>
            <a:pPr marL="170944" indent="-170944">
              <a:buFont typeface="Arial" panose="020B0604020202020204" pitchFamily="34" charset="0"/>
              <a:buChar char="•"/>
            </a:pPr>
            <a:r>
              <a:rPr lang="en-US" dirty="0"/>
              <a:t>For more original recipes, visit www.DiscoverCaliforniaWines.com and click on “meet the grapes” then “wine and food”</a:t>
            </a:r>
          </a:p>
          <a:p>
            <a:pPr marL="170944" indent="-170944">
              <a:buFont typeface="Arial" panose="020B0604020202020204" pitchFamily="34" charset="0"/>
              <a:buChar char="•"/>
            </a:pPr>
            <a:endParaRPr lang="en-US" dirty="0"/>
          </a:p>
          <a:p>
            <a:pPr marL="170944" indent="-170944">
              <a:buFont typeface="Arial" panose="020B0604020202020204" pitchFamily="34" charset="0"/>
              <a:buChar char="•"/>
            </a:pPr>
            <a:r>
              <a:rPr lang="en-US" dirty="0"/>
              <a:t>http://www.discovercaliforniawines.com/meet-the-grapes/wine-and-food/</a:t>
            </a:r>
          </a:p>
          <a:p>
            <a:pPr marL="170944" indent="-170944">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29C94ED5-36FF-477B-BAC8-577556758839}" type="slidenum">
              <a:rPr lang="en-US" smtClean="0"/>
              <a:pPr/>
              <a:t>94</a:t>
            </a:fld>
            <a:endParaRPr lang="en-US"/>
          </a:p>
        </p:txBody>
      </p:sp>
    </p:spTree>
    <p:extLst>
      <p:ext uri="{BB962C8B-B14F-4D97-AF65-F5344CB8AC3E}">
        <p14:creationId xmlns:p14="http://schemas.microsoft.com/office/powerpoint/2010/main" val="30606050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Two</a:t>
            </a:r>
            <a:r>
              <a:rPr lang="en-US" baseline="0" dirty="0"/>
              <a:t> growing trends in California are aromatic whites like </a:t>
            </a:r>
            <a:r>
              <a:rPr lang="en-US" baseline="0" dirty="0" err="1"/>
              <a:t>Viognier</a:t>
            </a:r>
            <a:r>
              <a:rPr lang="en-US" baseline="0" dirty="0"/>
              <a:t> and white blends which have many pairing partners.</a:t>
            </a:r>
          </a:p>
          <a:p>
            <a:pPr marL="170944" indent="-170944">
              <a:buFont typeface="Arial" panose="020B0604020202020204" pitchFamily="34" charset="0"/>
              <a:buChar char="•"/>
            </a:pPr>
            <a:endParaRPr lang="en-US" baseline="0" dirty="0"/>
          </a:p>
          <a:p>
            <a:pPr marL="170944" indent="-170944">
              <a:buFont typeface="Arial" panose="020B0604020202020204" pitchFamily="34" charset="0"/>
              <a:buChar char="•"/>
            </a:pPr>
            <a:r>
              <a:rPr lang="en-US" b="1" dirty="0" err="1">
                <a:solidFill>
                  <a:srgbClr val="E46C0A"/>
                </a:solidFill>
                <a:latin typeface="Georgia"/>
                <a:cs typeface="Georgia"/>
              </a:rPr>
              <a:t>Viognier</a:t>
            </a:r>
            <a:r>
              <a:rPr lang="en-US" b="1" dirty="0">
                <a:solidFill>
                  <a:srgbClr val="E46C0A"/>
                </a:solidFill>
                <a:latin typeface="Georgia"/>
                <a:cs typeface="Georgia"/>
              </a:rPr>
              <a:t> - </a:t>
            </a:r>
            <a:r>
              <a:rPr lang="en-US" dirty="0">
                <a:solidFill>
                  <a:schemeClr val="bg1"/>
                </a:solidFill>
                <a:latin typeface="Georgia"/>
                <a:cs typeface="Georgia"/>
              </a:rPr>
              <a:t>Pair with smoked oysters or mussels, or herb-roasted free-range chicken, goose or duck</a:t>
            </a:r>
          </a:p>
          <a:p>
            <a:endParaRPr lang="en-US" b="1" dirty="0">
              <a:solidFill>
                <a:schemeClr val="bg1"/>
              </a:solidFill>
              <a:latin typeface="Georgia"/>
              <a:cs typeface="Georgia"/>
            </a:endParaRPr>
          </a:p>
          <a:p>
            <a:pPr marL="170944" indent="-170944">
              <a:buFont typeface="Arial" panose="020B0604020202020204" pitchFamily="34" charset="0"/>
              <a:buChar char="•"/>
            </a:pPr>
            <a:r>
              <a:rPr lang="en-US" b="1" dirty="0">
                <a:solidFill>
                  <a:srgbClr val="E46C0A"/>
                </a:solidFill>
                <a:latin typeface="Georgia"/>
                <a:cs typeface="Georgia"/>
              </a:rPr>
              <a:t>White Blends - </a:t>
            </a:r>
            <a:r>
              <a:rPr lang="en-US" dirty="0">
                <a:solidFill>
                  <a:schemeClr val="bg1"/>
                </a:solidFill>
                <a:latin typeface="Georgia"/>
                <a:cs typeface="Georgia"/>
              </a:rPr>
              <a:t>Pair with fresh seafood, cold roast chicken, creamy polenta, or a range of cheeses—from ricotta to triple crème, from goat cheese to dry Jack</a:t>
            </a:r>
          </a:p>
          <a:p>
            <a:pPr marL="170944" indent="-1709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95</a:t>
            </a:fld>
            <a:endParaRPr lang="en-US"/>
          </a:p>
        </p:txBody>
      </p:sp>
    </p:spTree>
    <p:extLst>
      <p:ext uri="{BB962C8B-B14F-4D97-AF65-F5344CB8AC3E}">
        <p14:creationId xmlns:p14="http://schemas.microsoft.com/office/powerpoint/2010/main" val="251765101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For more original recipes like this grilled</a:t>
            </a:r>
            <a:r>
              <a:rPr lang="en-US" baseline="0" dirty="0"/>
              <a:t> peaches drizzled with an aged balsamic reduction</a:t>
            </a:r>
            <a:r>
              <a:rPr lang="en-US" dirty="0"/>
              <a:t>, visit www.DiscoverCaliforniaWines.com and click on “meet the grapes” then “wine and food”</a:t>
            </a:r>
          </a:p>
          <a:p>
            <a:pPr marL="170944" indent="-170944">
              <a:buFont typeface="Arial" panose="020B0604020202020204" pitchFamily="34" charset="0"/>
              <a:buChar char="•"/>
            </a:pPr>
            <a:endParaRPr lang="en-US" dirty="0"/>
          </a:p>
          <a:p>
            <a:pPr marL="170944" indent="-170944">
              <a:buFont typeface="Arial" panose="020B0604020202020204" pitchFamily="34" charset="0"/>
              <a:buChar char="•"/>
            </a:pPr>
            <a:r>
              <a:rPr lang="en-US" dirty="0"/>
              <a:t>http://www.discovercaliforniawines.com/meet-the-grapes/wine-and-food/</a:t>
            </a:r>
          </a:p>
          <a:p>
            <a:endParaRPr lang="en-US" dirty="0"/>
          </a:p>
          <a:p>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96</a:t>
            </a:fld>
            <a:endParaRPr lang="en-US"/>
          </a:p>
        </p:txBody>
      </p:sp>
    </p:spTree>
    <p:extLst>
      <p:ext uri="{BB962C8B-B14F-4D97-AF65-F5344CB8AC3E}">
        <p14:creationId xmlns:p14="http://schemas.microsoft.com/office/powerpoint/2010/main" val="20313456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California is a place of creative new trends,</a:t>
            </a:r>
            <a:r>
              <a:rPr lang="en-US" baseline="0" dirty="0"/>
              <a:t> and that certainly applies to food and wine pairings.  We love sparkling wine with cheeses as well as Chinese, Indian and other spicy Asian cuisine.</a:t>
            </a:r>
          </a:p>
          <a:p>
            <a:pPr marL="170944" indent="-170944">
              <a:buFont typeface="Arial" panose="020B0604020202020204" pitchFamily="34" charset="0"/>
              <a:buChar char="•"/>
            </a:pPr>
            <a:r>
              <a:rPr lang="en-US" baseline="0" dirty="0"/>
              <a:t>Our rosés are a versatile accompaniment with most light dishes, and our dessert wines are wonderful with nuts and sweets.</a:t>
            </a:r>
          </a:p>
          <a:p>
            <a:pPr marL="170944" indent="-1709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97</a:t>
            </a:fld>
            <a:endParaRPr lang="en-US"/>
          </a:p>
        </p:txBody>
      </p:sp>
    </p:spTree>
    <p:extLst>
      <p:ext uri="{BB962C8B-B14F-4D97-AF65-F5344CB8AC3E}">
        <p14:creationId xmlns:p14="http://schemas.microsoft.com/office/powerpoint/2010/main" val="401676534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latin typeface="Times" pitchFamily="18" charset="0"/>
                <a:cs typeface="Times" pitchFamily="18" charset="0"/>
              </a:rPr>
              <a:t>“A book of verses underneath the bough.   A jug of wine, a loaf of bread-and thou.”   --</a:t>
            </a:r>
            <a:r>
              <a:rPr lang="en-US" i="1" dirty="0">
                <a:solidFill>
                  <a:srgbClr val="FFC907"/>
                </a:solidFill>
                <a:latin typeface="Times" pitchFamily="18" charset="0"/>
                <a:cs typeface="Times" pitchFamily="18" charset="0"/>
              </a:rPr>
              <a:t>Edward Fitzgerald</a:t>
            </a: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98</a:t>
            </a:fld>
            <a:endParaRPr lang="en-US"/>
          </a:p>
        </p:txBody>
      </p:sp>
    </p:spTree>
    <p:extLst>
      <p:ext uri="{BB962C8B-B14F-4D97-AF65-F5344CB8AC3E}">
        <p14:creationId xmlns:p14="http://schemas.microsoft.com/office/powerpoint/2010/main" val="234214276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0944" indent="-170944">
              <a:buFont typeface="Arial" panose="020B0604020202020204" pitchFamily="34" charset="0"/>
              <a:buChar char="•"/>
            </a:pPr>
            <a:r>
              <a:rPr lang="en-US" dirty="0"/>
              <a:t>Wine Institute was founded in 1934 following the repeal of Prohibition.</a:t>
            </a:r>
          </a:p>
          <a:p>
            <a:pPr marL="170944" indent="-170944">
              <a:buFont typeface="Arial" panose="020B0604020202020204" pitchFamily="34" charset="0"/>
              <a:buChar char="•"/>
            </a:pPr>
            <a:r>
              <a:rPr lang="en-US" dirty="0"/>
              <a:t>We are an association of California wineries</a:t>
            </a:r>
            <a:r>
              <a:rPr lang="en-US" baseline="0" dirty="0"/>
              <a:t> which produce about 90% of all U.S. wine.</a:t>
            </a:r>
            <a:endParaRPr lang="en-US" dirty="0"/>
          </a:p>
          <a:p>
            <a:pPr marL="170944" indent="-170944">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156E306-0BC5-7741-A200-F1C590E8B0CC}" type="slidenum">
              <a:rPr lang="en-US" smtClean="0"/>
              <a:pPr/>
              <a:t>99</a:t>
            </a:fld>
            <a:endParaRPr lang="en-US"/>
          </a:p>
        </p:txBody>
      </p:sp>
    </p:spTree>
    <p:extLst>
      <p:ext uri="{BB962C8B-B14F-4D97-AF65-F5344CB8AC3E}">
        <p14:creationId xmlns:p14="http://schemas.microsoft.com/office/powerpoint/2010/main" val="1143516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 Id="rId3"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AE20F0-5A65-154B-B6BC-2D59309C73E3}" type="datetimeFigureOut">
              <a:rPr lang="en-US" smtClean="0"/>
              <a:pPr/>
              <a:t>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CD681C-0960-D544-9E37-236CEBB286F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AE20F0-5A65-154B-B6BC-2D59309C73E3}" type="datetimeFigureOut">
              <a:rPr lang="en-US" smtClean="0"/>
              <a:pPr/>
              <a:t>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CD681C-0960-D544-9E37-236CEBB286F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AE20F0-5A65-154B-B6BC-2D59309C73E3}" type="datetimeFigureOut">
              <a:rPr lang="en-US" smtClean="0"/>
              <a:pPr/>
              <a:t>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CD681C-0960-D544-9E37-236CEBB286F4}"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2" name="Picture 6" descr="big sur-14.jpg"/>
          <p:cNvPicPr>
            <a:picLocks/>
          </p:cNvPicPr>
          <p:nvPr userDrawn="1"/>
        </p:nvPicPr>
        <p:blipFill>
          <a:blip r:embed="rId3">
            <a:extLst>
              <a:ext uri="{28A0092B-C50C-407E-A947-70E740481C1C}">
                <a14:useLocalDpi xmlns:a14="http://schemas.microsoft.com/office/drawing/2010/main"/>
              </a:ext>
            </a:extLst>
          </a:blip>
          <a:srcRect/>
          <a:stretch>
            <a:fillRect/>
          </a:stretch>
        </p:blipFill>
        <p:spPr bwMode="auto">
          <a:xfrm>
            <a:off x="260350" y="238125"/>
            <a:ext cx="86423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90073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aseline="0">
                <a:latin typeface="Verdana"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aseline="0">
                <a:latin typeface="Times" pitchFamily="18" charset="0"/>
              </a:defRPr>
            </a:lvl1pPr>
            <a:lvl2pPr>
              <a:defRPr baseline="0">
                <a:latin typeface="Times" pitchFamily="18" charset="0"/>
              </a:defRPr>
            </a:lvl2pPr>
            <a:lvl3pPr>
              <a:defRPr baseline="0">
                <a:latin typeface="Times" pitchFamily="18" charset="0"/>
              </a:defRPr>
            </a:lvl3pPr>
            <a:lvl4pPr>
              <a:defRPr baseline="0">
                <a:latin typeface="Times" pitchFamily="18" charset="0"/>
              </a:defRPr>
            </a:lvl4pPr>
            <a:lvl5pPr>
              <a:defRPr baseline="0">
                <a:latin typeface="Times"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dirty="0"/>
              <a:t>DISCOVER CALIFORNIA WINES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CD681C-0960-D544-9E37-236CEBB286F4}" type="slidenum">
              <a:rPr lang="en-US" smtClean="0"/>
              <a:pPr/>
              <a:t>‹#›</a:t>
            </a:fld>
            <a:endParaRPr lang="en-US" dirty="0"/>
          </a:p>
        </p:txBody>
      </p:sp>
      <p:pic>
        <p:nvPicPr>
          <p:cNvPr id="7" name="Picture 6" descr="CA-wines-RGB.jpg"/>
          <p:cNvPicPr>
            <a:picLocks noChangeAspect="1"/>
          </p:cNvPicPr>
          <p:nvPr userDrawn="1"/>
        </p:nvPicPr>
        <p:blipFill>
          <a:blip r:embed="rId2"/>
          <a:stretch>
            <a:fillRect/>
          </a:stretch>
        </p:blipFill>
        <p:spPr>
          <a:xfrm>
            <a:off x="7336491" y="211910"/>
            <a:ext cx="1412658" cy="1112468"/>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AE20F0-5A65-154B-B6BC-2D59309C73E3}" type="datetimeFigureOut">
              <a:rPr lang="en-US" smtClean="0"/>
              <a:pPr/>
              <a:t>1/7/19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CD681C-0960-D544-9E37-236CEBB286F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AE20F0-5A65-154B-B6BC-2D59309C73E3}" type="datetimeFigureOut">
              <a:rPr lang="en-US" smtClean="0"/>
              <a:pPr/>
              <a:t>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CD681C-0960-D544-9E37-236CEBB286F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AE20F0-5A65-154B-B6BC-2D59309C73E3}" type="datetimeFigureOut">
              <a:rPr lang="en-US" smtClean="0"/>
              <a:pPr/>
              <a:t>1/7/19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ACD681C-0960-D544-9E37-236CEBB286F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AE20F0-5A65-154B-B6BC-2D59309C73E3}" type="datetimeFigureOut">
              <a:rPr lang="en-US" smtClean="0"/>
              <a:pPr/>
              <a:t>1/7/19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ACD681C-0960-D544-9E37-236CEBB286F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AE20F0-5A65-154B-B6BC-2D59309C73E3}" type="datetimeFigureOut">
              <a:rPr lang="en-US" smtClean="0"/>
              <a:pPr/>
              <a:t>1/7/19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ACD681C-0960-D544-9E37-236CEBB286F4}" type="slidenum">
              <a:rPr lang="en-US" smtClean="0"/>
              <a:pPr/>
              <a:t>‹#›</a:t>
            </a:fld>
            <a:endParaRPr lang="en-US" dirty="0"/>
          </a:p>
        </p:txBody>
      </p:sp>
      <p:sp>
        <p:nvSpPr>
          <p:cNvPr id="5" name="TextBox 4"/>
          <p:cNvSpPr txBox="1"/>
          <p:nvPr userDrawn="1"/>
        </p:nvSpPr>
        <p:spPr>
          <a:xfrm>
            <a:off x="2733675" y="6474096"/>
            <a:ext cx="1466850" cy="215444"/>
          </a:xfrm>
          <a:prstGeom prst="rect">
            <a:avLst/>
          </a:prstGeom>
          <a:noFill/>
        </p:spPr>
        <p:txBody>
          <a:bodyPr wrap="square" rtlCol="0">
            <a:spAutoFit/>
          </a:bodyPr>
          <a:lstStyle/>
          <a:p>
            <a:r>
              <a:rPr lang="en-US" sz="800" dirty="0">
                <a:solidFill>
                  <a:schemeClr val="tx1">
                    <a:lumMod val="75000"/>
                  </a:schemeClr>
                </a:solidFill>
                <a:latin typeface="Times" panose="02020603050405020304" pitchFamily="18" charset="0"/>
                <a:cs typeface="Times" panose="02020603050405020304" pitchFamily="18" charset="0"/>
              </a:rPr>
              <a:t>© 2016 </a:t>
            </a:r>
            <a:r>
              <a:rPr lang="en-US" sz="800" spc="50" dirty="0">
                <a:solidFill>
                  <a:schemeClr val="tx1">
                    <a:lumMod val="75000"/>
                  </a:schemeClr>
                </a:solidFill>
                <a:latin typeface="Arial" panose="020B0604020202020204" pitchFamily="34" charset="0"/>
                <a:cs typeface="Arial" panose="020B0604020202020204" pitchFamily="34" charset="0"/>
              </a:rPr>
              <a:t>Wine Institute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AE20F0-5A65-154B-B6BC-2D59309C73E3}" type="datetimeFigureOut">
              <a:rPr lang="en-US" smtClean="0"/>
              <a:pPr/>
              <a:t>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CD681C-0960-D544-9E37-236CEBB286F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AE20F0-5A65-154B-B6BC-2D59309C73E3}" type="datetimeFigureOut">
              <a:rPr lang="en-US" smtClean="0"/>
              <a:pPr/>
              <a:t>1/7/19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CD681C-0960-D544-9E37-236CEBB286F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dirty="0"/>
              <a:t>DISCOVER CALIFORNIA WINES</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CD681C-0960-D544-9E37-236CEBB286F4}"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png"/><Relationship Id="rId5"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5.jpeg"/><Relationship Id="rId5"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4.png"/><Relationship Id="rId5" Type="http://schemas.openxmlformats.org/officeDocument/2006/relationships/image" Target="../media/image116.jpeg"/><Relationship Id="rId1" Type="http://schemas.openxmlformats.org/officeDocument/2006/relationships/slideLayout" Target="../slideLayouts/slideLayout7.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jpeg"/><Relationship Id="rId5"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jpeg"/><Relationship Id="rId5"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jpeg"/><Relationship Id="rId5"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jpeg"/><Relationship Id="rId5"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jpeg"/><Relationship Id="rId5"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image" Target="../media/image33.jpeg"/></Relationships>
</file>

<file path=ppt/slides/_rels/slide10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8.jpeg"/><Relationship Id="rId5" Type="http://schemas.openxmlformats.org/officeDocument/2006/relationships/image" Target="../media/image117.png"/><Relationship Id="rId1" Type="http://schemas.openxmlformats.org/officeDocument/2006/relationships/slideLayout" Target="../slideLayouts/slideLayout7.xml"/><Relationship Id="rId2" Type="http://schemas.openxmlformats.org/officeDocument/2006/relationships/notesSlide" Target="../notesSlides/notesSlide107.xml"/></Relationships>
</file>

<file path=ppt/slides/_rels/slide10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8.jpeg"/><Relationship Id="rId5" Type="http://schemas.openxmlformats.org/officeDocument/2006/relationships/image" Target="../media/image117.png"/><Relationship Id="rId1" Type="http://schemas.openxmlformats.org/officeDocument/2006/relationships/slideLayout" Target="../slideLayouts/slideLayout7.xml"/><Relationship Id="rId2" Type="http://schemas.openxmlformats.org/officeDocument/2006/relationships/notesSlide" Target="../notesSlides/notesSlide108.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png"/><Relationship Id="rId5"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jpeg"/><Relationship Id="rId5" Type="http://schemas.openxmlformats.org/officeDocument/2006/relationships/image" Target="../media/image117.png"/><Relationship Id="rId1" Type="http://schemas.openxmlformats.org/officeDocument/2006/relationships/slideLayout" Target="../slideLayouts/slideLayout7.xml"/><Relationship Id="rId2" Type="http://schemas.openxmlformats.org/officeDocument/2006/relationships/notesSlide" Target="../notesSlides/notesSlide109.xml"/></Relationships>
</file>

<file path=ppt/slides/_rels/slide11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9.jpeg"/><Relationship Id="rId5" Type="http://schemas.openxmlformats.org/officeDocument/2006/relationships/image" Target="../media/image120.jpeg"/><Relationship Id="rId6" Type="http://schemas.openxmlformats.org/officeDocument/2006/relationships/image" Target="../media/image121.jpeg"/><Relationship Id="rId7" Type="http://schemas.openxmlformats.org/officeDocument/2006/relationships/image" Target="../media/image122.png"/><Relationship Id="rId1" Type="http://schemas.openxmlformats.org/officeDocument/2006/relationships/slideLayout" Target="../slideLayouts/slideLayout7.xml"/><Relationship Id="rId2" Type="http://schemas.openxmlformats.org/officeDocument/2006/relationships/notesSlide" Target="../notesSlides/notesSlide110.xml"/></Relationships>
</file>

<file path=ppt/slides/_rels/slide112.xml.rels><?xml version="1.0" encoding="UTF-8" standalone="yes"?>
<Relationships xmlns="http://schemas.openxmlformats.org/package/2006/relationships"><Relationship Id="rId11" Type="http://schemas.openxmlformats.org/officeDocument/2006/relationships/image" Target="../media/image126.png"/><Relationship Id="rId12" Type="http://schemas.openxmlformats.org/officeDocument/2006/relationships/hyperlink" Target="http://www.youtube.com/user/wineinstitute" TargetMode="External"/><Relationship Id="rId13" Type="http://schemas.openxmlformats.org/officeDocument/2006/relationships/image" Target="../media/image127.png"/><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1.jpeg"/><Relationship Id="rId4" Type="http://schemas.openxmlformats.org/officeDocument/2006/relationships/image" Target="../media/image123.jpeg"/><Relationship Id="rId5" Type="http://schemas.openxmlformats.org/officeDocument/2006/relationships/image" Target="../media/image122.png"/><Relationship Id="rId6" Type="http://schemas.openxmlformats.org/officeDocument/2006/relationships/hyperlink" Target="http://www.facebook.com/californiawines" TargetMode="External"/><Relationship Id="rId7" Type="http://schemas.openxmlformats.org/officeDocument/2006/relationships/image" Target="../media/image124.jpeg"/><Relationship Id="rId8" Type="http://schemas.openxmlformats.org/officeDocument/2006/relationships/hyperlink" Target="@CalifWines_US" TargetMode="External"/><Relationship Id="rId9" Type="http://schemas.openxmlformats.org/officeDocument/2006/relationships/image" Target="../media/image125.png"/><Relationship Id="rId10" Type="http://schemas.openxmlformats.org/officeDocument/2006/relationships/hyperlink" Target="http://www.pinterest.com/californiawines" TargetMode="External"/></Relationships>
</file>

<file path=ppt/slides/_rels/slide113.xml.rels><?xml version="1.0" encoding="UTF-8" standalone="yes"?>
<Relationships xmlns="http://schemas.openxmlformats.org/package/2006/relationships"><Relationship Id="rId9" Type="http://schemas.openxmlformats.org/officeDocument/2006/relationships/hyperlink" Target="http://www.discovercaliforniawines.com.cn/" TargetMode="External"/><Relationship Id="rId20" Type="http://schemas.openxmlformats.org/officeDocument/2006/relationships/image" Target="../media/image127.png"/><Relationship Id="rId21" Type="http://schemas.openxmlformats.org/officeDocument/2006/relationships/image" Target="../media/image129.png"/><Relationship Id="rId10" Type="http://schemas.openxmlformats.org/officeDocument/2006/relationships/hyperlink" Target="http://www.discovercaliforniawines.de/" TargetMode="External"/><Relationship Id="rId11" Type="http://schemas.openxmlformats.org/officeDocument/2006/relationships/hyperlink" Target="http://www.discovercaliforniawines.hk/" TargetMode="External"/><Relationship Id="rId12" Type="http://schemas.openxmlformats.org/officeDocument/2006/relationships/hyperlink" Target="http://www.discovercaliforniawines.jp/" TargetMode="External"/><Relationship Id="rId13" Type="http://schemas.openxmlformats.org/officeDocument/2006/relationships/hyperlink" Target="http://www.discovercaliforniawines.com.mx/" TargetMode="External"/><Relationship Id="rId14" Type="http://schemas.openxmlformats.org/officeDocument/2006/relationships/hyperlink" Target="http://www.discovercaliforniawines.kr/" TargetMode="External"/><Relationship Id="rId15" Type="http://schemas.openxmlformats.org/officeDocument/2006/relationships/hyperlink" Target="http://www.discovercaliforniawines.tw/" TargetMode="External"/><Relationship Id="rId16" Type="http://schemas.openxmlformats.org/officeDocument/2006/relationships/hyperlink" Target="http://www.discovercaliforniawines.co.uk/" TargetMode="External"/><Relationship Id="rId17" Type="http://schemas.openxmlformats.org/officeDocument/2006/relationships/hyperlink" Target="http://www.pinterest.com/californiawines" TargetMode="External"/><Relationship Id="rId18" Type="http://schemas.openxmlformats.org/officeDocument/2006/relationships/image" Target="../media/image126.png"/><Relationship Id="rId19" Type="http://schemas.openxmlformats.org/officeDocument/2006/relationships/hyperlink" Target="http://www.youtube.com/user/wineinstitute" TargetMode="External"/><Relationship Id="rId1" Type="http://schemas.openxmlformats.org/officeDocument/2006/relationships/slideLayout" Target="../slideLayouts/slideLayout7.xml"/><Relationship Id="rId2" Type="http://schemas.openxmlformats.org/officeDocument/2006/relationships/notesSlide" Target="../notesSlides/notesSlide112.xml"/><Relationship Id="rId3" Type="http://schemas.openxmlformats.org/officeDocument/2006/relationships/image" Target="../media/image128.png"/><Relationship Id="rId4" Type="http://schemas.openxmlformats.org/officeDocument/2006/relationships/hyperlink" Target="http://www.facebook.com/californiawines" TargetMode="External"/><Relationship Id="rId5" Type="http://schemas.openxmlformats.org/officeDocument/2006/relationships/image" Target="../media/image124.jpeg"/><Relationship Id="rId6" Type="http://schemas.openxmlformats.org/officeDocument/2006/relationships/hyperlink" Target="@CalifWines_US" TargetMode="External"/><Relationship Id="rId7" Type="http://schemas.openxmlformats.org/officeDocument/2006/relationships/image" Target="../media/image125.png"/><Relationship Id="rId8" Type="http://schemas.openxmlformats.org/officeDocument/2006/relationships/hyperlink" Target="http://www.discovercaliforniawines.ca/"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3.xml"/><Relationship Id="rId3" Type="http://schemas.openxmlformats.org/officeDocument/2006/relationships/image" Target="../media/image130.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png"/><Relationship Id="rId5"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png"/><Relationship Id="rId5" Type="http://schemas.openxmlformats.org/officeDocument/2006/relationships/image" Target="../media/image18.jpeg"/><Relationship Id="rId6"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png"/><Relationship Id="rId5"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png"/><Relationship Id="rId5" Type="http://schemas.openxmlformats.org/officeDocument/2006/relationships/image" Target="../media/image21.jpeg"/><Relationship Id="rId6" Type="http://schemas.openxmlformats.org/officeDocument/2006/relationships/image" Target="../media/image22.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png"/><Relationship Id="rId5"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1.jpeg"/><Relationship Id="rId5"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5.png"/><Relationship Id="rId5"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xml"/><Relationship Id="rId5" Type="http://schemas.openxmlformats.org/officeDocument/2006/relationships/image" Target="../media/image1.jpeg"/><Relationship Id="rId6" Type="http://schemas.openxmlformats.org/officeDocument/2006/relationships/image" Target="../media/image4.png"/><Relationship Id="rId7" Type="http://schemas.openxmlformats.org/officeDocument/2006/relationships/image" Target="../media/image5.png"/><Relationship Id="rId1" Type="http://schemas.microsoft.com/office/2007/relationships/media" Target="../media/media1.wmv"/><Relationship Id="rId2" Type="http://schemas.openxmlformats.org/officeDocument/2006/relationships/video" Target="../media/media1.wm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0.xml"/><Relationship Id="rId5" Type="http://schemas.openxmlformats.org/officeDocument/2006/relationships/image" Target="../media/image27.png"/><Relationship Id="rId6" Type="http://schemas.openxmlformats.org/officeDocument/2006/relationships/image" Target="../media/image1.jpeg"/><Relationship Id="rId7" Type="http://schemas.openxmlformats.org/officeDocument/2006/relationships/image" Target="../media/image25.png"/><Relationship Id="rId1" Type="http://schemas.microsoft.com/office/2007/relationships/media" Target="../media/media2.wmv"/><Relationship Id="rId2" Type="http://schemas.openxmlformats.org/officeDocument/2006/relationships/video" Target="../media/media2.wmv"/></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5.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5.png"/><Relationship Id="rId5"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5.png"/><Relationship Id="rId5"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1.jpeg"/><Relationship Id="rId5"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5.xml"/><Relationship Id="rId5" Type="http://schemas.openxmlformats.org/officeDocument/2006/relationships/image" Target="../media/image31.png"/><Relationship Id="rId6" Type="http://schemas.openxmlformats.org/officeDocument/2006/relationships/image" Target="../media/image1.jpeg"/><Relationship Id="rId7" Type="http://schemas.openxmlformats.org/officeDocument/2006/relationships/image" Target="../media/image25.png"/><Relationship Id="rId1" Type="http://schemas.microsoft.com/office/2007/relationships/media" Target="../media/media3.wmv"/><Relationship Id="rId2" Type="http://schemas.openxmlformats.org/officeDocument/2006/relationships/video" Target="../media/media3.wm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6.xml"/><Relationship Id="rId5" Type="http://schemas.openxmlformats.org/officeDocument/2006/relationships/image" Target="../media/image32.png"/><Relationship Id="rId6" Type="http://schemas.openxmlformats.org/officeDocument/2006/relationships/image" Target="../media/image1.jpeg"/><Relationship Id="rId7" Type="http://schemas.openxmlformats.org/officeDocument/2006/relationships/image" Target="../media/image25.png"/><Relationship Id="rId1" Type="http://schemas.microsoft.com/office/2007/relationships/media" Target="../media/media4.wmv"/><Relationship Id="rId2" Type="http://schemas.openxmlformats.org/officeDocument/2006/relationships/video" Target="../media/media4.wmv"/></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jpeg"/><Relationship Id="rId5"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4.png"/><Relationship Id="rId5"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4.png"/><Relationship Id="rId5" Type="http://schemas.openxmlformats.org/officeDocument/2006/relationships/image" Target="../media/image36.jp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jpe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8.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4.png"/><Relationship Id="rId5" Type="http://schemas.openxmlformats.org/officeDocument/2006/relationships/image" Target="../media/image41.jpe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4.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4.png"/><Relationship Id="rId5" Type="http://schemas.openxmlformats.org/officeDocument/2006/relationships/image" Target="../media/image45.jpe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6.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jpe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7.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0.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4.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8.jpeg"/><Relationship Id="rId5"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0.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1.jp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66.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4.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jpe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1.jpeg"/><Relationship Id="rId5"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4.jpeg"/><Relationship Id="rId5"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jpeg"/><Relationship Id="rId5"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5.jpeg"/><Relationship Id="rId5"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3.png"/><Relationship Id="rId5" Type="http://schemas.openxmlformats.org/officeDocument/2006/relationships/image" Target="../media/image76.jpeg"/><Relationship Id="rId1" Type="http://schemas.openxmlformats.org/officeDocument/2006/relationships/slideLayout" Target="../slideLayouts/slideLayout7.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3.png"/><Relationship Id="rId5" Type="http://schemas.openxmlformats.org/officeDocument/2006/relationships/image" Target="../media/image77.emf"/><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jpeg"/><Relationship Id="rId5"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8.jpeg"/><Relationship Id="rId5"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80.jpeg"/><Relationship Id="rId5"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9.png"/><Relationship Id="rId5" Type="http://schemas.openxmlformats.org/officeDocument/2006/relationships/image" Target="../media/image81.jpeg"/><Relationship Id="rId6" Type="http://schemas.openxmlformats.org/officeDocument/2006/relationships/image" Target="../media/image82.jpeg"/><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9.png"/><Relationship Id="rId5" Type="http://schemas.openxmlformats.org/officeDocument/2006/relationships/image" Target="../media/image83.jpeg"/><Relationship Id="rId6"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9.png"/><Relationship Id="rId5" Type="http://schemas.openxmlformats.org/officeDocument/2006/relationships/image" Target="../media/image85.jp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9.png"/><Relationship Id="rId5" Type="http://schemas.openxmlformats.org/officeDocument/2006/relationships/image" Target="../media/image86.jpeg"/><Relationship Id="rId6" Type="http://schemas.openxmlformats.org/officeDocument/2006/relationships/image" Target="../media/image87.jpg"/><Relationship Id="rId1" Type="http://schemas.openxmlformats.org/officeDocument/2006/relationships/slideLayout" Target="../slideLayouts/slideLayout7.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2.jpeg"/><Relationship Id="rId5"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1" Type="http://schemas.openxmlformats.org/officeDocument/2006/relationships/image" Target="../media/image94.png"/><Relationship Id="rId12" Type="http://schemas.openxmlformats.org/officeDocument/2006/relationships/image" Target="../media/image95.png"/><Relationship Id="rId1" Type="http://schemas.openxmlformats.org/officeDocument/2006/relationships/slideLayout" Target="../slideLayouts/slideLayout7.xml"/><Relationship Id="rId2" Type="http://schemas.openxmlformats.org/officeDocument/2006/relationships/notesSlide" Target="../notesSlides/notesSlide80.xml"/><Relationship Id="rId3" Type="http://schemas.openxmlformats.org/officeDocument/2006/relationships/image" Target="../media/image1.jpeg"/><Relationship Id="rId4" Type="http://schemas.openxmlformats.org/officeDocument/2006/relationships/image" Target="../media/image88.jpeg"/><Relationship Id="rId5" Type="http://schemas.openxmlformats.org/officeDocument/2006/relationships/image" Target="../media/image79.png"/><Relationship Id="rId6" Type="http://schemas.openxmlformats.org/officeDocument/2006/relationships/image" Target="../media/image89.jpeg"/><Relationship Id="rId7" Type="http://schemas.openxmlformats.org/officeDocument/2006/relationships/image" Target="../media/image90.png"/><Relationship Id="rId8" Type="http://schemas.openxmlformats.org/officeDocument/2006/relationships/image" Target="../media/image91.png"/><Relationship Id="rId9" Type="http://schemas.openxmlformats.org/officeDocument/2006/relationships/image" Target="../media/image92.jpeg"/><Relationship Id="rId10" Type="http://schemas.openxmlformats.org/officeDocument/2006/relationships/image" Target="../media/image93.jpeg"/></Relationships>
</file>

<file path=ppt/slides/_rels/slide8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6.jpeg"/><Relationship Id="rId5"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79.png"/><Relationship Id="rId5" Type="http://schemas.openxmlformats.org/officeDocument/2006/relationships/image" Target="../media/image97.jpg"/><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jpeg"/><Relationship Id="rId5"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1.jpeg"/><Relationship Id="rId5"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9.png"/><Relationship Id="rId5" Type="http://schemas.openxmlformats.org/officeDocument/2006/relationships/image" Target="../media/image100.jpeg"/><Relationship Id="rId1" Type="http://schemas.openxmlformats.org/officeDocument/2006/relationships/slideLayout" Target="../slideLayouts/slideLayout7.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jpeg"/><Relationship Id="rId5"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02.jpeg"/><Relationship Id="rId5"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03.jpeg"/><Relationship Id="rId5"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9.png"/><Relationship Id="rId5" Type="http://schemas.openxmlformats.org/officeDocument/2006/relationships/image" Target="../media/image104.jpg"/><Relationship Id="rId1" Type="http://schemas.openxmlformats.org/officeDocument/2006/relationships/slideLayout" Target="../slideLayouts/slideLayout7.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png"/><Relationship Id="rId5"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3" Type="http://schemas.openxmlformats.org/officeDocument/2006/relationships/image" Target="../media/image105.jpg"/><Relationship Id="rId4" Type="http://schemas.openxmlformats.org/officeDocument/2006/relationships/image" Target="../media/image1.jpeg"/><Relationship Id="rId5"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06.jpeg"/><Relationship Id="rId5"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07.jpeg"/><Relationship Id="rId5"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08.jpeg"/><Relationship Id="rId5"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9.png"/><Relationship Id="rId5" Type="http://schemas.openxmlformats.org/officeDocument/2006/relationships/image" Target="../media/image109.png"/><Relationship Id="rId1" Type="http://schemas.openxmlformats.org/officeDocument/2006/relationships/slideLayout" Target="../slideLayouts/slideLayout7.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110.jpeg"/><Relationship Id="rId5"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3" Type="http://schemas.openxmlformats.org/officeDocument/2006/relationships/image" Target="../media/image111.jpg"/><Relationship Id="rId4" Type="http://schemas.openxmlformats.org/officeDocument/2006/relationships/image" Target="../media/image1.jpeg"/><Relationship Id="rId5"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99.png"/><Relationship Id="rId5" Type="http://schemas.openxmlformats.org/officeDocument/2006/relationships/image" Target="../media/image112.JPG"/><Relationship Id="rId1" Type="http://schemas.openxmlformats.org/officeDocument/2006/relationships/slideLayout" Target="../slideLayouts/slideLayout7.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1.jpeg"/><Relationship Id="rId5" Type="http://schemas.openxmlformats.org/officeDocument/2006/relationships/image" Target="../media/image99.png"/><Relationship Id="rId1" Type="http://schemas.openxmlformats.org/officeDocument/2006/relationships/slideLayout" Target="../slideLayouts/slideLayout7.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jpeg"/><Relationship Id="rId5" Type="http://schemas.openxmlformats.org/officeDocument/2006/relationships/image" Target="../media/image114.png"/><Relationship Id="rId1" Type="http://schemas.openxmlformats.org/officeDocument/2006/relationships/slideLayout" Target="../slideLayouts/slideLayout7.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newton_vineyard-2.jpg"/>
          <p:cNvPicPr>
            <a:picLocks noChangeAspect="1"/>
          </p:cNvPicPr>
          <p:nvPr/>
        </p:nvPicPr>
        <p:blipFill>
          <a:blip r:embed="rId3"/>
          <a:stretch>
            <a:fillRect/>
          </a:stretch>
        </p:blipFill>
        <p:spPr>
          <a:xfrm>
            <a:off x="0" y="0"/>
            <a:ext cx="9144000" cy="5795664"/>
          </a:xfrm>
          <a:prstGeom prst="rect">
            <a:avLst/>
          </a:prstGeom>
        </p:spPr>
      </p:pic>
      <p:sp>
        <p:nvSpPr>
          <p:cNvPr id="6" name="TextBox 5"/>
          <p:cNvSpPr txBox="1"/>
          <p:nvPr/>
        </p:nvSpPr>
        <p:spPr>
          <a:xfrm>
            <a:off x="2530267" y="5922201"/>
            <a:ext cx="6218882" cy="600164"/>
          </a:xfrm>
          <a:prstGeom prst="rect">
            <a:avLst/>
          </a:prstGeom>
          <a:noFill/>
        </p:spPr>
        <p:txBody>
          <a:bodyPr wrap="none" rtlCol="0">
            <a:spAutoFit/>
          </a:bodyPr>
          <a:lstStyle/>
          <a:p>
            <a:pPr algn="r">
              <a:spcAft>
                <a:spcPts val="600"/>
              </a:spcAft>
            </a:pPr>
            <a:r>
              <a:rPr lang="en-US" sz="1400" dirty="0">
                <a:latin typeface="Times" pitchFamily="18" charset="0"/>
                <a:cs typeface="Times" pitchFamily="18" charset="0"/>
              </a:rPr>
              <a:t>/  </a:t>
            </a:r>
            <a:r>
              <a:rPr lang="en-US" sz="1400" dirty="0">
                <a:solidFill>
                  <a:srgbClr val="F2A800"/>
                </a:solidFill>
                <a:latin typeface="Times" pitchFamily="18" charset="0"/>
                <a:cs typeface="Times" pitchFamily="18" charset="0"/>
              </a:rPr>
              <a:t>PRESENTED BY JANE DOE, Wine Institute Director of International Marketing</a:t>
            </a:r>
          </a:p>
          <a:p>
            <a:pPr algn="r">
              <a:spcAft>
                <a:spcPts val="600"/>
              </a:spcAft>
            </a:pPr>
            <a:r>
              <a:rPr lang="en-US" sz="1400" dirty="0">
                <a:latin typeface="Times" pitchFamily="18" charset="0"/>
                <a:cs typeface="Times" pitchFamily="18" charset="0"/>
              </a:rPr>
              <a:t>May 2017</a:t>
            </a:r>
          </a:p>
        </p:txBody>
      </p:sp>
      <p:pic>
        <p:nvPicPr>
          <p:cNvPr id="5" name="Picture 4" descr="CA-wines-RGB.jpg"/>
          <p:cNvPicPr>
            <a:picLocks noChangeAspect="1"/>
          </p:cNvPicPr>
          <p:nvPr/>
        </p:nvPicPr>
        <p:blipFill>
          <a:blip r:embed="rId4"/>
          <a:stretch>
            <a:fillRect/>
          </a:stretch>
        </p:blipFill>
        <p:spPr>
          <a:xfrm>
            <a:off x="7412691" y="211910"/>
            <a:ext cx="1412658" cy="1112468"/>
          </a:xfrm>
          <a:prstGeom prst="rect">
            <a:avLst/>
          </a:prstGeom>
        </p:spPr>
      </p:pic>
      <p:sp>
        <p:nvSpPr>
          <p:cNvPr id="7" name="TextBox 6"/>
          <p:cNvSpPr txBox="1"/>
          <p:nvPr/>
        </p:nvSpPr>
        <p:spPr>
          <a:xfrm>
            <a:off x="3219450" y="3486150"/>
            <a:ext cx="458780" cy="338554"/>
          </a:xfrm>
          <a:prstGeom prst="rect">
            <a:avLst/>
          </a:prstGeom>
          <a:noFill/>
        </p:spPr>
        <p:txBody>
          <a:bodyPr wrap="none" rtlCol="0">
            <a:spAutoFit/>
          </a:bodyPr>
          <a:lstStyle/>
          <a:p>
            <a:r>
              <a:rPr lang="en-US" sz="1600" dirty="0"/>
              <a:t>TM</a:t>
            </a:r>
          </a:p>
        </p:txBody>
      </p:sp>
    </p:spTree>
  </p:cSld>
  <p:clrMapOvr>
    <a:masterClrMapping/>
  </p:clrMapOvr>
  <p:transition xmlns:p14="http://schemas.microsoft.com/office/powerpoint/2010/main" spd="slow" advClick="0">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pitchFamily="34" charset="0"/>
            </a:endParaRPr>
          </a:p>
        </p:txBody>
      </p:sp>
      <p:sp>
        <p:nvSpPr>
          <p:cNvPr id="3" name="Content Placeholder 2"/>
          <p:cNvSpPr>
            <a:spLocks noGrp="1"/>
          </p:cNvSpPr>
          <p:nvPr>
            <p:ph idx="4294967295"/>
          </p:nvPr>
        </p:nvSpPr>
        <p:spPr>
          <a:xfrm>
            <a:off x="4262178" y="1979110"/>
            <a:ext cx="4300796" cy="1038913"/>
          </a:xfrm>
        </p:spPr>
        <p:txBody>
          <a:bodyPr>
            <a:noAutofit/>
          </a:bodyPr>
          <a:lstStyle/>
          <a:p>
            <a:pPr marL="0" indent="0">
              <a:spcAft>
                <a:spcPts val="600"/>
              </a:spcAft>
              <a:buNone/>
            </a:pPr>
            <a:r>
              <a:rPr lang="en-US" sz="1800" dirty="0">
                <a:solidFill>
                  <a:schemeClr val="bg1"/>
                </a:solidFill>
                <a:latin typeface="Georgia" pitchFamily="18" charset="0"/>
                <a:cs typeface="Times"/>
              </a:rPr>
              <a:t>When Mexican government abandons the Sonoma Mission, General Mariano Vallejo takes over its vineyard, expands it and becomes Sonoma's first commercial winegrower</a:t>
            </a:r>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sp>
        <p:nvSpPr>
          <p:cNvPr id="11" name="Content Placeholder 2"/>
          <p:cNvSpPr txBox="1">
            <a:spLocks/>
          </p:cNvSpPr>
          <p:nvPr/>
        </p:nvSpPr>
        <p:spPr>
          <a:xfrm>
            <a:off x="5003795" y="3814226"/>
            <a:ext cx="3559179" cy="20621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solidFill>
                <a:schemeClr val="bg1"/>
              </a:solidFill>
              <a:latin typeface="Georgia" pitchFamily="18" charset="0"/>
              <a:cs typeface="Times"/>
            </a:endParaRPr>
          </a:p>
        </p:txBody>
      </p:sp>
      <p:sp>
        <p:nvSpPr>
          <p:cNvPr id="2" name="TextBox 1"/>
          <p:cNvSpPr txBox="1"/>
          <p:nvPr/>
        </p:nvSpPr>
        <p:spPr>
          <a:xfrm>
            <a:off x="4205478" y="1504942"/>
            <a:ext cx="3346720"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1834</a:t>
            </a:r>
            <a:endParaRPr lang="en-US" b="1" spc="-300" dirty="0">
              <a:solidFill>
                <a:schemeClr val="accent6">
                  <a:lumMod val="75000"/>
                </a:schemeClr>
              </a:solidFill>
              <a:latin typeface="Trebuchet MS" pitchFamily="34" charset="0"/>
            </a:endParaRPr>
          </a:p>
        </p:txBody>
      </p:sp>
      <p:sp>
        <p:nvSpPr>
          <p:cNvPr id="13" name="TextBox 12"/>
          <p:cNvSpPr txBox="1"/>
          <p:nvPr/>
        </p:nvSpPr>
        <p:spPr>
          <a:xfrm>
            <a:off x="4205478" y="3478931"/>
            <a:ext cx="1134533" cy="584775"/>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1838</a:t>
            </a:r>
            <a:endParaRPr lang="en-US" b="1" spc="-300" dirty="0">
              <a:solidFill>
                <a:schemeClr val="accent6">
                  <a:lumMod val="75000"/>
                </a:schemeClr>
              </a:solidFill>
              <a:latin typeface="Trebuchet MS" pitchFamily="34" charset="0"/>
            </a:endParaRPr>
          </a:p>
        </p:txBody>
      </p:sp>
      <p:sp>
        <p:nvSpPr>
          <p:cNvPr id="20" name="Content Placeholder 2"/>
          <p:cNvSpPr txBox="1">
            <a:spLocks/>
          </p:cNvSpPr>
          <p:nvPr/>
        </p:nvSpPr>
        <p:spPr>
          <a:xfrm>
            <a:off x="4262178" y="3950306"/>
            <a:ext cx="3891021" cy="1254854"/>
          </a:xfrm>
          <a:prstGeom prst="rect">
            <a:avLst/>
          </a:prstGeom>
        </p:spPr>
        <p:txBody>
          <a:bodyPr vert="horz" lIns="91440" tIns="45720" rIns="91440" bIns="45720" rtlCol="0">
            <a:noAutofit/>
          </a:bodyPr>
          <a:lstStyle/>
          <a:p>
            <a:pPr>
              <a:spcAft>
                <a:spcPts val="600"/>
              </a:spcAft>
            </a:pPr>
            <a:r>
              <a:rPr lang="en-US" dirty="0">
                <a:solidFill>
                  <a:schemeClr val="bg1"/>
                </a:solidFill>
                <a:latin typeface="Georgia" pitchFamily="18" charset="0"/>
                <a:cs typeface="Times"/>
              </a:rPr>
              <a:t>Explorer George Calvert </a:t>
            </a:r>
            <a:r>
              <a:rPr lang="en-US" dirty="0" err="1">
                <a:solidFill>
                  <a:schemeClr val="bg1"/>
                </a:solidFill>
                <a:latin typeface="Georgia" pitchFamily="18" charset="0"/>
                <a:cs typeface="Times"/>
              </a:rPr>
              <a:t>Yount</a:t>
            </a:r>
            <a:r>
              <a:rPr lang="en-US" dirty="0">
                <a:solidFill>
                  <a:schemeClr val="bg1"/>
                </a:solidFill>
                <a:latin typeface="Georgia" pitchFamily="18" charset="0"/>
                <a:cs typeface="Times"/>
              </a:rPr>
              <a:t> plants first vines in Napa Valley in Yountville</a:t>
            </a:r>
          </a:p>
        </p:txBody>
      </p:sp>
      <p:pic>
        <p:nvPicPr>
          <p:cNvPr id="15" name="Picture 14" descr="DISCOVER-CALIFORNIA.png"/>
          <p:cNvPicPr>
            <a:picLocks noChangeAspect="1"/>
          </p:cNvPicPr>
          <p:nvPr/>
        </p:nvPicPr>
        <p:blipFill>
          <a:blip r:embed="rId4"/>
          <a:stretch>
            <a:fillRect/>
          </a:stretch>
        </p:blipFill>
        <p:spPr>
          <a:xfrm>
            <a:off x="334489" y="730918"/>
            <a:ext cx="6142990" cy="480059"/>
          </a:xfrm>
          <a:prstGeom prst="rect">
            <a:avLst/>
          </a:prstGeom>
        </p:spPr>
      </p:pic>
      <p:pic>
        <p:nvPicPr>
          <p:cNvPr id="21" name="Picture 20"/>
          <p:cNvPicPr>
            <a:picLocks noChangeAspect="1"/>
          </p:cNvPicPr>
          <p:nvPr/>
        </p:nvPicPr>
        <p:blipFill>
          <a:blip r:embed="rId5"/>
          <a:stretch>
            <a:fillRect/>
          </a:stretch>
        </p:blipFill>
        <p:spPr>
          <a:xfrm>
            <a:off x="627648" y="1663700"/>
            <a:ext cx="3348631" cy="4375545"/>
          </a:xfrm>
          <a:prstGeom prst="rect">
            <a:avLst/>
          </a:prstGeom>
        </p:spPr>
      </p:pic>
      <p:sp>
        <p:nvSpPr>
          <p:cNvPr id="14" name="TextBox 13"/>
          <p:cNvSpPr txBox="1"/>
          <p:nvPr/>
        </p:nvSpPr>
        <p:spPr>
          <a:xfrm>
            <a:off x="638538" y="5755306"/>
            <a:ext cx="2751386" cy="261610"/>
          </a:xfrm>
          <a:prstGeom prst="rect">
            <a:avLst/>
          </a:prstGeom>
          <a:noFill/>
        </p:spPr>
        <p:txBody>
          <a:bodyPr wrap="square" rtlCol="0">
            <a:spAutoFit/>
          </a:bodyPr>
          <a:lstStyle/>
          <a:p>
            <a:r>
              <a:rPr lang="en-US" sz="1100" b="1" dirty="0">
                <a:solidFill>
                  <a:schemeClr val="bg1"/>
                </a:solidFill>
                <a:effectLst>
                  <a:outerShdw blurRad="38100" dist="38100" dir="2700000" algn="tl">
                    <a:srgbClr val="000000">
                      <a:alpha val="43137"/>
                    </a:srgbClr>
                  </a:outerShdw>
                </a:effectLst>
                <a:latin typeface="Trebuchet MS" pitchFamily="34" charset="0"/>
                <a:cs typeface="Arial"/>
              </a:rPr>
              <a:t>Buena Vista Winery</a:t>
            </a:r>
          </a:p>
        </p:txBody>
      </p:sp>
    </p:spTree>
    <p:extLst>
      <p:ext uri="{BB962C8B-B14F-4D97-AF65-F5344CB8AC3E}">
        <p14:creationId xmlns:p14="http://schemas.microsoft.com/office/powerpoint/2010/main" val="2144842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387171" y="1603879"/>
            <a:ext cx="4113056" cy="4401205"/>
          </a:xfrm>
          <a:prstGeom prst="rect">
            <a:avLst/>
          </a:prstGeom>
          <a:noFill/>
        </p:spPr>
        <p:txBody>
          <a:bodyPr wrap="square" rtlCol="0">
            <a:spAutoFit/>
          </a:bodyPr>
          <a:lstStyle/>
          <a:p>
            <a:r>
              <a:rPr lang="en-US" sz="1600" b="1" dirty="0">
                <a:solidFill>
                  <a:srgbClr val="E46C0A"/>
                </a:solidFill>
                <a:latin typeface="Georgia"/>
                <a:cs typeface="Georgia"/>
              </a:rPr>
              <a:t>Ambassadors for California Wines</a:t>
            </a:r>
          </a:p>
          <a:p>
            <a:endParaRPr lang="en-US" sz="1500" b="1" dirty="0">
              <a:solidFill>
                <a:srgbClr val="E46C0A"/>
              </a:solidFill>
              <a:latin typeface="Georgia"/>
              <a:cs typeface="Georgia"/>
            </a:endParaRPr>
          </a:p>
          <a:p>
            <a:pPr marL="285750" indent="-285750">
              <a:spcAft>
                <a:spcPts val="600"/>
              </a:spcAft>
              <a:buFont typeface="Arial" pitchFamily="34" charset="0"/>
              <a:buChar char="•"/>
            </a:pPr>
            <a:r>
              <a:rPr lang="en-US" sz="1500" dirty="0">
                <a:solidFill>
                  <a:schemeClr val="bg1"/>
                </a:solidFill>
                <a:latin typeface="Georgia"/>
                <a:cs typeface="Georgia"/>
              </a:rPr>
              <a:t>Wine Institute is an association of 1,000 California wineries, that advocates on public policy matters and promotes the state’s wines worldwide</a:t>
            </a:r>
          </a:p>
          <a:p>
            <a:pPr marL="285750" indent="-285750">
              <a:spcAft>
                <a:spcPts val="600"/>
              </a:spcAft>
              <a:buFont typeface="Arial" pitchFamily="34" charset="0"/>
              <a:buChar char="•"/>
            </a:pPr>
            <a:r>
              <a:rPr lang="en-US" sz="1500" dirty="0">
                <a:solidFill>
                  <a:schemeClr val="bg1"/>
                </a:solidFill>
                <a:latin typeface="Georgia"/>
                <a:cs typeface="Georgia"/>
              </a:rPr>
              <a:t>Headquartered in San Francisco</a:t>
            </a:r>
          </a:p>
          <a:p>
            <a:pPr marL="285750" indent="-285750">
              <a:spcAft>
                <a:spcPts val="600"/>
              </a:spcAft>
              <a:buFont typeface="Arial" pitchFamily="34" charset="0"/>
              <a:buChar char="•"/>
            </a:pPr>
            <a:r>
              <a:rPr lang="en-US" sz="1500" dirty="0">
                <a:solidFill>
                  <a:schemeClr val="bg1"/>
                </a:solidFill>
                <a:latin typeface="Georgia"/>
                <a:cs typeface="Georgia"/>
              </a:rPr>
              <a:t>Representation in Washington, D.C., all 50 U.S. state capitals and 16 international markets</a:t>
            </a:r>
          </a:p>
          <a:p>
            <a:pPr marL="285750" indent="-285750">
              <a:spcAft>
                <a:spcPts val="600"/>
              </a:spcAft>
              <a:buFont typeface="Arial" pitchFamily="34" charset="0"/>
              <a:buChar char="•"/>
            </a:pPr>
            <a:r>
              <a:rPr lang="en-US" sz="1500" dirty="0">
                <a:solidFill>
                  <a:schemeClr val="bg1"/>
                </a:solidFill>
                <a:latin typeface="Georgia"/>
                <a:cs typeface="Georgia"/>
              </a:rPr>
              <a:t>Programs promoting California wines in more than 25 countries</a:t>
            </a:r>
          </a:p>
          <a:p>
            <a:pPr marL="285750" indent="-285750">
              <a:spcAft>
                <a:spcPts val="600"/>
              </a:spcAft>
              <a:buFont typeface="Arial" pitchFamily="34" charset="0"/>
              <a:buChar char="•"/>
            </a:pPr>
            <a:r>
              <a:rPr lang="en-US" sz="1500" dirty="0">
                <a:solidFill>
                  <a:schemeClr val="bg1"/>
                </a:solidFill>
                <a:latin typeface="Georgia"/>
                <a:cs typeface="Georgia"/>
              </a:rPr>
              <a:t>Supporting sustainable winegrowing and winemaking practices</a:t>
            </a:r>
          </a:p>
          <a:p>
            <a:pPr marL="285750" indent="-285750">
              <a:buFont typeface="Arial" pitchFamily="34" charset="0"/>
              <a:buChar char="•"/>
            </a:pPr>
            <a:r>
              <a:rPr lang="en-US" sz="1500" dirty="0">
                <a:solidFill>
                  <a:schemeClr val="bg1"/>
                </a:solidFill>
                <a:latin typeface="Georgia"/>
                <a:cs typeface="Georgia"/>
              </a:rPr>
              <a:t>California Wine Export Program fosters awareness and appreciation for California wines worldwide</a:t>
            </a:r>
          </a:p>
        </p:txBody>
      </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66659"/>
            <a:ext cx="3348624" cy="4369620"/>
          </a:xfrm>
          <a:prstGeom prst="rect">
            <a:avLst/>
          </a:prstGeom>
        </p:spPr>
      </p:pic>
      <p:sp>
        <p:nvSpPr>
          <p:cNvPr id="12" name="TextBox 11"/>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3" name="Picture 12" descr="DISCOVER-CALIFORNIA.png"/>
          <p:cNvPicPr>
            <a:picLocks noChangeAspect="1"/>
          </p:cNvPicPr>
          <p:nvPr/>
        </p:nvPicPr>
        <p:blipFill>
          <a:blip r:embed="rId5"/>
          <a:stretch>
            <a:fillRect/>
          </a:stretch>
        </p:blipFill>
        <p:spPr>
          <a:xfrm>
            <a:off x="334507" y="730918"/>
            <a:ext cx="6142951" cy="480057"/>
          </a:xfrm>
          <a:prstGeom prst="rect">
            <a:avLst/>
          </a:prstGeom>
        </p:spPr>
      </p:pic>
    </p:spTree>
    <p:extLst>
      <p:ext uri="{BB962C8B-B14F-4D97-AF65-F5344CB8AC3E}">
        <p14:creationId xmlns:p14="http://schemas.microsoft.com/office/powerpoint/2010/main" val="286974208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4"/>
          <a:stretch>
            <a:fillRect/>
          </a:stretch>
        </p:blipFill>
        <p:spPr>
          <a:xfrm>
            <a:off x="334507" y="730918"/>
            <a:ext cx="6142951" cy="480057"/>
          </a:xfrm>
          <a:prstGeom prst="rect">
            <a:avLst/>
          </a:prstGeom>
        </p:spPr>
      </p:pic>
      <p:sp>
        <p:nvSpPr>
          <p:cNvPr id="10" name="TextBox 9"/>
          <p:cNvSpPr txBox="1"/>
          <p:nvPr/>
        </p:nvSpPr>
        <p:spPr>
          <a:xfrm>
            <a:off x="4455210" y="1603235"/>
            <a:ext cx="4053789" cy="4216539"/>
          </a:xfrm>
          <a:prstGeom prst="rect">
            <a:avLst/>
          </a:prstGeom>
          <a:noFill/>
        </p:spPr>
        <p:txBody>
          <a:bodyPr wrap="square" rtlCol="0">
            <a:spAutoFit/>
          </a:bodyPr>
          <a:lstStyle/>
          <a:p>
            <a:r>
              <a:rPr lang="en-US" sz="1600" b="1" dirty="0">
                <a:solidFill>
                  <a:srgbClr val="E46C0A"/>
                </a:solidFill>
                <a:latin typeface="Georgia"/>
                <a:cs typeface="Georgia"/>
              </a:rPr>
              <a:t>What we do </a:t>
            </a:r>
            <a:br>
              <a:rPr lang="en-US" sz="1600" b="1" dirty="0">
                <a:solidFill>
                  <a:srgbClr val="E46C0A"/>
                </a:solidFill>
                <a:latin typeface="Georgia"/>
                <a:cs typeface="Georgia"/>
              </a:rPr>
            </a:br>
            <a:endParaRPr lang="en-US" sz="1200" b="1" dirty="0">
              <a:solidFill>
                <a:srgbClr val="E46C0A"/>
              </a:solidFill>
              <a:latin typeface="Georgia"/>
              <a:cs typeface="Georgia"/>
            </a:endParaRPr>
          </a:p>
          <a:p>
            <a:pPr marL="285750" indent="-285750">
              <a:buFont typeface="Arial" pitchFamily="34" charset="0"/>
              <a:buChar char="•"/>
            </a:pPr>
            <a:r>
              <a:rPr lang="en-US" sz="1500" b="1" dirty="0">
                <a:solidFill>
                  <a:schemeClr val="bg1"/>
                </a:solidFill>
                <a:latin typeface="Georgia"/>
                <a:cs typeface="Georgia"/>
              </a:rPr>
              <a:t>We promote our industry.</a:t>
            </a:r>
            <a:br>
              <a:rPr lang="en-US" sz="1500" b="1" dirty="0">
                <a:solidFill>
                  <a:schemeClr val="bg1"/>
                </a:solidFill>
                <a:latin typeface="Georgia"/>
                <a:cs typeface="Georgia"/>
              </a:rPr>
            </a:br>
            <a:r>
              <a:rPr lang="en-US" sz="1500" dirty="0">
                <a:solidFill>
                  <a:schemeClr val="bg1"/>
                </a:solidFill>
                <a:latin typeface="Georgia"/>
                <a:cs typeface="Georgia"/>
              </a:rPr>
              <a:t>We help tell the story of California wine through our work as a media liaison, our consumer websites and promotional programs in 25 countries of the world.</a:t>
            </a:r>
            <a:br>
              <a:rPr lang="en-US" sz="1500" dirty="0">
                <a:solidFill>
                  <a:schemeClr val="bg1"/>
                </a:solidFill>
                <a:latin typeface="Georgia"/>
                <a:cs typeface="Georgia"/>
              </a:rPr>
            </a:br>
            <a:endParaRPr lang="en-US" sz="1500" b="1" dirty="0">
              <a:solidFill>
                <a:schemeClr val="bg1"/>
              </a:solidFill>
              <a:latin typeface="Georgia"/>
              <a:cs typeface="Georgia"/>
            </a:endParaRPr>
          </a:p>
          <a:p>
            <a:pPr marL="285750" indent="-285750">
              <a:buFont typeface="Arial" pitchFamily="34" charset="0"/>
              <a:buChar char="•"/>
            </a:pPr>
            <a:r>
              <a:rPr lang="en-US" sz="1500" b="1" dirty="0">
                <a:solidFill>
                  <a:schemeClr val="bg1"/>
                </a:solidFill>
                <a:latin typeface="Georgia"/>
                <a:cs typeface="Georgia"/>
              </a:rPr>
              <a:t>We fight business barriers.</a:t>
            </a:r>
            <a:br>
              <a:rPr lang="en-US" sz="1500" b="1" dirty="0">
                <a:solidFill>
                  <a:schemeClr val="bg1"/>
                </a:solidFill>
                <a:latin typeface="Georgia"/>
                <a:cs typeface="Georgia"/>
              </a:rPr>
            </a:br>
            <a:r>
              <a:rPr lang="en-US" sz="1500" dirty="0">
                <a:solidFill>
                  <a:schemeClr val="bg1"/>
                </a:solidFill>
                <a:latin typeface="Georgia"/>
                <a:cs typeface="Georgia"/>
              </a:rPr>
              <a:t>We help our members navigate thousands of wine laws across the U.S. and internationally related to selling wine. </a:t>
            </a:r>
            <a:br>
              <a:rPr lang="en-US" sz="1500" dirty="0">
                <a:solidFill>
                  <a:schemeClr val="bg1"/>
                </a:solidFill>
                <a:latin typeface="Georgia"/>
                <a:cs typeface="Georgia"/>
              </a:rPr>
            </a:br>
            <a:endParaRPr lang="en-US" sz="1500" b="1" dirty="0">
              <a:solidFill>
                <a:schemeClr val="bg1"/>
              </a:solidFill>
              <a:latin typeface="Georgia"/>
              <a:cs typeface="Georgia"/>
            </a:endParaRPr>
          </a:p>
          <a:p>
            <a:pPr marL="285750" indent="-285750">
              <a:buFont typeface="Arial" pitchFamily="34" charset="0"/>
              <a:buChar char="•"/>
            </a:pPr>
            <a:r>
              <a:rPr lang="en-US" sz="1500" b="1" dirty="0">
                <a:solidFill>
                  <a:schemeClr val="bg1"/>
                </a:solidFill>
                <a:latin typeface="Georgia"/>
                <a:cs typeface="Georgia"/>
              </a:rPr>
              <a:t>We support the enjoyment of wine.</a:t>
            </a:r>
            <a:br>
              <a:rPr lang="en-US" sz="1500" b="1" dirty="0">
                <a:solidFill>
                  <a:schemeClr val="bg1"/>
                </a:solidFill>
                <a:latin typeface="Georgia"/>
                <a:cs typeface="Georgia"/>
              </a:rPr>
            </a:br>
            <a:r>
              <a:rPr lang="en-US" sz="1500" dirty="0">
                <a:solidFill>
                  <a:schemeClr val="bg1"/>
                </a:solidFill>
                <a:latin typeface="Georgia"/>
                <a:cs typeface="Georgia"/>
              </a:rPr>
              <a:t>We continue to open up U.S. states for direct to consumer shipping and international markets for California wines.</a:t>
            </a:r>
          </a:p>
          <a:p>
            <a:endParaRPr lang="en-US" sz="1500" dirty="0">
              <a:solidFill>
                <a:schemeClr val="bg1"/>
              </a:solidFill>
              <a:latin typeface="Georgia"/>
              <a:cs typeface="Georgia"/>
            </a:endParaRPr>
          </a:p>
        </p:txBody>
      </p:sp>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7648" y="1663702"/>
            <a:ext cx="3348624" cy="4375535"/>
          </a:xfrm>
          <a:prstGeom prst="rect">
            <a:avLst/>
          </a:prstGeom>
        </p:spPr>
      </p:pic>
    </p:spTree>
    <p:extLst>
      <p:ext uri="{BB962C8B-B14F-4D97-AF65-F5344CB8AC3E}">
        <p14:creationId xmlns:p14="http://schemas.microsoft.com/office/powerpoint/2010/main" val="183563539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ig-sur-14.jpg"/>
          <p:cNvPicPr>
            <a:picLocks noChangeAspect="1"/>
          </p:cNvPicPr>
          <p:nvPr/>
        </p:nvPicPr>
        <p:blipFill>
          <a:blip r:embed="rId3"/>
          <a:stretch>
            <a:fillRect/>
          </a:stretch>
        </p:blipFill>
        <p:spPr>
          <a:xfrm>
            <a:off x="368509" y="1451073"/>
            <a:ext cx="8445500" cy="4845050"/>
          </a:xfrm>
          <a:prstGeom prst="rect">
            <a:avLst/>
          </a:prstGeom>
        </p:spPr>
      </p:pic>
      <p:sp>
        <p:nvSpPr>
          <p:cNvPr id="18" name="Oval 17"/>
          <p:cNvSpPr/>
          <p:nvPr/>
        </p:nvSpPr>
        <p:spPr>
          <a:xfrm>
            <a:off x="2851484" y="2333064"/>
            <a:ext cx="3272590" cy="327259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1" name="TextBox 10"/>
          <p:cNvSpPr txBox="1"/>
          <p:nvPr/>
        </p:nvSpPr>
        <p:spPr>
          <a:xfrm>
            <a:off x="2851483" y="3104833"/>
            <a:ext cx="3272591" cy="1569660"/>
          </a:xfrm>
          <a:prstGeom prst="rect">
            <a:avLst/>
          </a:prstGeom>
          <a:noFill/>
        </p:spPr>
        <p:txBody>
          <a:bodyPr wrap="square" rtlCol="0">
            <a:spAutoFit/>
          </a:bodyPr>
          <a:lstStyle/>
          <a:p>
            <a:pPr algn="ctr"/>
            <a:r>
              <a:rPr lang="en-US" sz="2400" dirty="0">
                <a:latin typeface="Times" pitchFamily="18" charset="0"/>
                <a:cs typeface="Times" pitchFamily="18" charset="0"/>
              </a:rPr>
              <a:t>California’s wine industry contributes $57.6 billion in state economic impact</a:t>
            </a:r>
          </a:p>
        </p:txBody>
      </p:sp>
      <p:sp>
        <p:nvSpPr>
          <p:cNvPr id="15" name="TextBox 14"/>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6" name="Picture 15" descr="DISCOVER-CALIFORNIA.png"/>
          <p:cNvPicPr>
            <a:picLocks noChangeAspect="1"/>
          </p:cNvPicPr>
          <p:nvPr/>
        </p:nvPicPr>
        <p:blipFill>
          <a:blip r:embed="rId5"/>
          <a:stretch>
            <a:fillRect/>
          </a:stretch>
        </p:blipFill>
        <p:spPr>
          <a:xfrm>
            <a:off x="334507" y="730918"/>
            <a:ext cx="6142951" cy="480057"/>
          </a:xfrm>
          <a:prstGeom prst="rect">
            <a:avLst/>
          </a:prstGeom>
        </p:spPr>
      </p:pic>
    </p:spTree>
    <p:extLst>
      <p:ext uri="{BB962C8B-B14F-4D97-AF65-F5344CB8AC3E}">
        <p14:creationId xmlns:p14="http://schemas.microsoft.com/office/powerpoint/2010/main" val="91457464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ig-sur-14.jpg"/>
          <p:cNvPicPr>
            <a:picLocks noChangeAspect="1"/>
          </p:cNvPicPr>
          <p:nvPr/>
        </p:nvPicPr>
        <p:blipFill>
          <a:blip r:embed="rId3"/>
          <a:stretch>
            <a:fillRect/>
          </a:stretch>
        </p:blipFill>
        <p:spPr>
          <a:xfrm>
            <a:off x="368509" y="1451073"/>
            <a:ext cx="8445500" cy="4845050"/>
          </a:xfrm>
          <a:prstGeom prst="rect">
            <a:avLst/>
          </a:prstGeom>
        </p:spPr>
      </p:pic>
      <p:sp>
        <p:nvSpPr>
          <p:cNvPr id="18" name="Oval 17"/>
          <p:cNvSpPr/>
          <p:nvPr/>
        </p:nvSpPr>
        <p:spPr>
          <a:xfrm>
            <a:off x="2851484" y="2333064"/>
            <a:ext cx="3272590" cy="327259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1" name="TextBox 10"/>
          <p:cNvSpPr txBox="1"/>
          <p:nvPr/>
        </p:nvSpPr>
        <p:spPr>
          <a:xfrm>
            <a:off x="3055597" y="2963777"/>
            <a:ext cx="2852355" cy="1938992"/>
          </a:xfrm>
          <a:prstGeom prst="rect">
            <a:avLst/>
          </a:prstGeom>
          <a:noFill/>
        </p:spPr>
        <p:txBody>
          <a:bodyPr wrap="square" rtlCol="0">
            <a:spAutoFit/>
          </a:bodyPr>
          <a:lstStyle/>
          <a:p>
            <a:pPr algn="ctr"/>
            <a:r>
              <a:rPr lang="en-US" sz="2400" dirty="0">
                <a:latin typeface="Times" pitchFamily="18" charset="0"/>
                <a:cs typeface="Times" pitchFamily="18" charset="0"/>
              </a:rPr>
              <a:t>California’s wine industry contributes $114 billion </a:t>
            </a:r>
            <a:br>
              <a:rPr lang="en-US" sz="2400" dirty="0">
                <a:latin typeface="Times" pitchFamily="18" charset="0"/>
                <a:cs typeface="Times" pitchFamily="18" charset="0"/>
              </a:rPr>
            </a:br>
            <a:r>
              <a:rPr lang="en-US" sz="2400" dirty="0">
                <a:latin typeface="Times" pitchFamily="18" charset="0"/>
                <a:cs typeface="Times" pitchFamily="18" charset="0"/>
              </a:rPr>
              <a:t>in U.S. </a:t>
            </a:r>
            <a:br>
              <a:rPr lang="en-US" sz="2400" dirty="0">
                <a:latin typeface="Times" pitchFamily="18" charset="0"/>
                <a:cs typeface="Times" pitchFamily="18" charset="0"/>
              </a:rPr>
            </a:br>
            <a:r>
              <a:rPr lang="en-US" sz="2400" dirty="0">
                <a:latin typeface="Times" pitchFamily="18" charset="0"/>
                <a:cs typeface="Times" pitchFamily="18" charset="0"/>
              </a:rPr>
              <a:t>economic impact</a:t>
            </a:r>
          </a:p>
        </p:txBody>
      </p:sp>
      <p:sp>
        <p:nvSpPr>
          <p:cNvPr id="15" name="TextBox 14"/>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6" name="Picture 15" descr="DISCOVER-CALIFORNIA.png"/>
          <p:cNvPicPr>
            <a:picLocks noChangeAspect="1"/>
          </p:cNvPicPr>
          <p:nvPr/>
        </p:nvPicPr>
        <p:blipFill>
          <a:blip r:embed="rId5"/>
          <a:stretch>
            <a:fillRect/>
          </a:stretch>
        </p:blipFill>
        <p:spPr>
          <a:xfrm>
            <a:off x="334507" y="730918"/>
            <a:ext cx="6142951" cy="480057"/>
          </a:xfrm>
          <a:prstGeom prst="rect">
            <a:avLst/>
          </a:prstGeom>
        </p:spPr>
      </p:pic>
    </p:spTree>
    <p:extLst>
      <p:ext uri="{BB962C8B-B14F-4D97-AF65-F5344CB8AC3E}">
        <p14:creationId xmlns:p14="http://schemas.microsoft.com/office/powerpoint/2010/main" val="27116005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big-sur-14.jpg"/>
          <p:cNvPicPr>
            <a:picLocks noChangeAspect="1"/>
          </p:cNvPicPr>
          <p:nvPr/>
        </p:nvPicPr>
        <p:blipFill>
          <a:blip r:embed="rId3"/>
          <a:stretch>
            <a:fillRect/>
          </a:stretch>
        </p:blipFill>
        <p:spPr>
          <a:xfrm>
            <a:off x="368509" y="1451073"/>
            <a:ext cx="8445500" cy="4845050"/>
          </a:xfrm>
          <a:prstGeom prst="rect">
            <a:avLst/>
          </a:prstGeom>
        </p:spPr>
      </p:pic>
      <p:sp>
        <p:nvSpPr>
          <p:cNvPr id="21" name="Oval 20"/>
          <p:cNvSpPr/>
          <p:nvPr/>
        </p:nvSpPr>
        <p:spPr>
          <a:xfrm>
            <a:off x="2851484" y="2333064"/>
            <a:ext cx="3272590" cy="327259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1" name="TextBox 10"/>
          <p:cNvSpPr txBox="1"/>
          <p:nvPr/>
        </p:nvSpPr>
        <p:spPr>
          <a:xfrm>
            <a:off x="2851483" y="3068629"/>
            <a:ext cx="3272591" cy="1815882"/>
          </a:xfrm>
          <a:prstGeom prst="rect">
            <a:avLst/>
          </a:prstGeom>
          <a:noFill/>
        </p:spPr>
        <p:txBody>
          <a:bodyPr wrap="square" rtlCol="0">
            <a:spAutoFit/>
          </a:bodyPr>
          <a:lstStyle/>
          <a:p>
            <a:pPr algn="ctr"/>
            <a:r>
              <a:rPr lang="en-US" sz="2800" dirty="0">
                <a:latin typeface="Times" pitchFamily="18" charset="0"/>
                <a:cs typeface="Times" pitchFamily="18" charset="0"/>
              </a:rPr>
              <a:t>California’s wine industry contributes 325,000 jobs in California</a:t>
            </a:r>
          </a:p>
        </p:txBody>
      </p:sp>
      <p:sp>
        <p:nvSpPr>
          <p:cNvPr id="15" name="TextBox 14"/>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6" name="Picture 15" descr="DISCOVER-CALIFORNIA.png"/>
          <p:cNvPicPr>
            <a:picLocks noChangeAspect="1"/>
          </p:cNvPicPr>
          <p:nvPr/>
        </p:nvPicPr>
        <p:blipFill>
          <a:blip r:embed="rId5"/>
          <a:stretch>
            <a:fillRect/>
          </a:stretch>
        </p:blipFill>
        <p:spPr>
          <a:xfrm>
            <a:off x="334507" y="730918"/>
            <a:ext cx="6142951" cy="480057"/>
          </a:xfrm>
          <a:prstGeom prst="rect">
            <a:avLst/>
          </a:prstGeom>
        </p:spPr>
      </p:pic>
    </p:spTree>
    <p:extLst>
      <p:ext uri="{BB962C8B-B14F-4D97-AF65-F5344CB8AC3E}">
        <p14:creationId xmlns:p14="http://schemas.microsoft.com/office/powerpoint/2010/main" val="3200405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ig-sur-14.jpg"/>
          <p:cNvPicPr>
            <a:picLocks noChangeAspect="1"/>
          </p:cNvPicPr>
          <p:nvPr/>
        </p:nvPicPr>
        <p:blipFill>
          <a:blip r:embed="rId3"/>
          <a:stretch>
            <a:fillRect/>
          </a:stretch>
        </p:blipFill>
        <p:spPr>
          <a:xfrm>
            <a:off x="368509" y="1451073"/>
            <a:ext cx="8445500" cy="4845050"/>
          </a:xfrm>
          <a:prstGeom prst="rect">
            <a:avLst/>
          </a:prstGeom>
        </p:spPr>
      </p:pic>
      <p:sp>
        <p:nvSpPr>
          <p:cNvPr id="18" name="Oval 17"/>
          <p:cNvSpPr/>
          <p:nvPr/>
        </p:nvSpPr>
        <p:spPr>
          <a:xfrm>
            <a:off x="2851484" y="2333064"/>
            <a:ext cx="3272590" cy="327259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1" name="TextBox 10"/>
          <p:cNvSpPr txBox="1"/>
          <p:nvPr/>
        </p:nvSpPr>
        <p:spPr>
          <a:xfrm>
            <a:off x="2851483" y="3115927"/>
            <a:ext cx="3272591" cy="2246769"/>
          </a:xfrm>
          <a:prstGeom prst="rect">
            <a:avLst/>
          </a:prstGeom>
          <a:noFill/>
        </p:spPr>
        <p:txBody>
          <a:bodyPr wrap="square" rtlCol="0">
            <a:spAutoFit/>
          </a:bodyPr>
          <a:lstStyle/>
          <a:p>
            <a:pPr algn="ctr"/>
            <a:r>
              <a:rPr lang="en-US" sz="2800" dirty="0">
                <a:latin typeface="Times" pitchFamily="18" charset="0"/>
                <a:cs typeface="Times" pitchFamily="18" charset="0"/>
              </a:rPr>
              <a:t>California’s wine industry contributes 786,000 </a:t>
            </a:r>
          </a:p>
          <a:p>
            <a:pPr algn="ctr"/>
            <a:r>
              <a:rPr lang="en-US" sz="2800" dirty="0">
                <a:latin typeface="Times" pitchFamily="18" charset="0"/>
                <a:cs typeface="Times" pitchFamily="18" charset="0"/>
              </a:rPr>
              <a:t>U.S. jobs </a:t>
            </a:r>
          </a:p>
          <a:p>
            <a:pPr algn="ctr"/>
            <a:endParaRPr lang="en-US" sz="2800" dirty="0">
              <a:latin typeface="Times" pitchFamily="18" charset="0"/>
              <a:cs typeface="Times" pitchFamily="18" charset="0"/>
            </a:endParaRPr>
          </a:p>
        </p:txBody>
      </p:sp>
      <p:sp>
        <p:nvSpPr>
          <p:cNvPr id="15" name="TextBox 14"/>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6" name="Picture 15" descr="DISCOVER-CALIFORNIA.png"/>
          <p:cNvPicPr>
            <a:picLocks noChangeAspect="1"/>
          </p:cNvPicPr>
          <p:nvPr/>
        </p:nvPicPr>
        <p:blipFill>
          <a:blip r:embed="rId5"/>
          <a:stretch>
            <a:fillRect/>
          </a:stretch>
        </p:blipFill>
        <p:spPr>
          <a:xfrm>
            <a:off x="334507" y="730918"/>
            <a:ext cx="6142951" cy="480057"/>
          </a:xfrm>
          <a:prstGeom prst="rect">
            <a:avLst/>
          </a:prstGeom>
        </p:spPr>
      </p:pic>
    </p:spTree>
    <p:extLst>
      <p:ext uri="{BB962C8B-B14F-4D97-AF65-F5344CB8AC3E}">
        <p14:creationId xmlns:p14="http://schemas.microsoft.com/office/powerpoint/2010/main" val="9548653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ig-sur-14.jpg"/>
          <p:cNvPicPr>
            <a:picLocks noChangeAspect="1"/>
          </p:cNvPicPr>
          <p:nvPr/>
        </p:nvPicPr>
        <p:blipFill>
          <a:blip r:embed="rId3"/>
          <a:stretch>
            <a:fillRect/>
          </a:stretch>
        </p:blipFill>
        <p:spPr>
          <a:xfrm>
            <a:off x="368509" y="1451073"/>
            <a:ext cx="8445500" cy="4845050"/>
          </a:xfrm>
          <a:prstGeom prst="rect">
            <a:avLst/>
          </a:prstGeom>
        </p:spPr>
      </p:pic>
      <p:sp>
        <p:nvSpPr>
          <p:cNvPr id="18" name="Oval 17"/>
          <p:cNvSpPr/>
          <p:nvPr/>
        </p:nvSpPr>
        <p:spPr>
          <a:xfrm>
            <a:off x="2851484" y="2333064"/>
            <a:ext cx="3272590" cy="327259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1" name="TextBox 10"/>
          <p:cNvSpPr txBox="1"/>
          <p:nvPr/>
        </p:nvSpPr>
        <p:spPr>
          <a:xfrm>
            <a:off x="2851483" y="3445549"/>
            <a:ext cx="3272591" cy="1200329"/>
          </a:xfrm>
          <a:prstGeom prst="rect">
            <a:avLst/>
          </a:prstGeom>
          <a:noFill/>
        </p:spPr>
        <p:txBody>
          <a:bodyPr wrap="square" rtlCol="0">
            <a:spAutoFit/>
          </a:bodyPr>
          <a:lstStyle/>
          <a:p>
            <a:pPr algn="ctr"/>
            <a:r>
              <a:rPr lang="en-US" sz="2400" dirty="0">
                <a:latin typeface="Times" pitchFamily="18" charset="0"/>
                <a:cs typeface="Times" pitchFamily="18" charset="0"/>
              </a:rPr>
              <a:t>23.6 million wine-related visits to California wine </a:t>
            </a:r>
          </a:p>
          <a:p>
            <a:pPr algn="ctr"/>
            <a:r>
              <a:rPr lang="en-US" sz="2400" dirty="0">
                <a:latin typeface="Times" pitchFamily="18" charset="0"/>
                <a:cs typeface="Times" pitchFamily="18" charset="0"/>
              </a:rPr>
              <a:t>regions annually</a:t>
            </a:r>
          </a:p>
        </p:txBody>
      </p:sp>
      <p:sp>
        <p:nvSpPr>
          <p:cNvPr id="15" name="TextBox 14"/>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6" name="Picture 15" descr="DISCOVER-CALIFORNIA.png"/>
          <p:cNvPicPr>
            <a:picLocks noChangeAspect="1"/>
          </p:cNvPicPr>
          <p:nvPr/>
        </p:nvPicPr>
        <p:blipFill>
          <a:blip r:embed="rId5"/>
          <a:stretch>
            <a:fillRect/>
          </a:stretch>
        </p:blipFill>
        <p:spPr>
          <a:xfrm>
            <a:off x="334507" y="730918"/>
            <a:ext cx="6142951" cy="480057"/>
          </a:xfrm>
          <a:prstGeom prst="rect">
            <a:avLst/>
          </a:prstGeom>
        </p:spPr>
      </p:pic>
    </p:spTree>
    <p:extLst>
      <p:ext uri="{BB962C8B-B14F-4D97-AF65-F5344CB8AC3E}">
        <p14:creationId xmlns:p14="http://schemas.microsoft.com/office/powerpoint/2010/main" val="4161847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ig-sur-14.jpg"/>
          <p:cNvPicPr>
            <a:picLocks noChangeAspect="1"/>
          </p:cNvPicPr>
          <p:nvPr/>
        </p:nvPicPr>
        <p:blipFill>
          <a:blip r:embed="rId2"/>
          <a:stretch>
            <a:fillRect/>
          </a:stretch>
        </p:blipFill>
        <p:spPr>
          <a:xfrm>
            <a:off x="368509" y="1451073"/>
            <a:ext cx="8445500" cy="4845050"/>
          </a:xfrm>
          <a:prstGeom prst="rect">
            <a:avLst/>
          </a:prstGeom>
        </p:spPr>
      </p:pic>
      <p:sp>
        <p:nvSpPr>
          <p:cNvPr id="14" name="Oval 13"/>
          <p:cNvSpPr/>
          <p:nvPr/>
        </p:nvSpPr>
        <p:spPr>
          <a:xfrm>
            <a:off x="2851484" y="2333064"/>
            <a:ext cx="3272590" cy="327259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1" name="TextBox 10"/>
          <p:cNvSpPr txBox="1"/>
          <p:nvPr/>
        </p:nvSpPr>
        <p:spPr>
          <a:xfrm>
            <a:off x="3055598" y="3337290"/>
            <a:ext cx="2875034" cy="1323439"/>
          </a:xfrm>
          <a:prstGeom prst="rect">
            <a:avLst/>
          </a:prstGeom>
          <a:noFill/>
        </p:spPr>
        <p:txBody>
          <a:bodyPr wrap="square" rtlCol="0">
            <a:spAutoFit/>
          </a:bodyPr>
          <a:lstStyle/>
          <a:p>
            <a:pPr algn="ctr"/>
            <a:r>
              <a:rPr lang="en-US" sz="2000" dirty="0">
                <a:latin typeface="Times" pitchFamily="18" charset="0"/>
                <a:cs typeface="Times" pitchFamily="18" charset="0"/>
              </a:rPr>
              <a:t>“Good wine is a good familiar creature if it be well used.”</a:t>
            </a:r>
          </a:p>
          <a:p>
            <a:pPr algn="ctr"/>
            <a:r>
              <a:rPr lang="en-US" sz="2000" i="1" dirty="0">
                <a:solidFill>
                  <a:srgbClr val="FFC907"/>
                </a:solidFill>
                <a:latin typeface="Times" pitchFamily="18" charset="0"/>
                <a:cs typeface="Times" pitchFamily="18" charset="0"/>
              </a:rPr>
              <a:t>William Shakespeare </a:t>
            </a:r>
          </a:p>
        </p:txBody>
      </p:sp>
      <p:sp>
        <p:nvSpPr>
          <p:cNvPr id="15" name="TextBox 14"/>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6" name="Picture 15" descr="DISCOVER-CALIFORNIA.png"/>
          <p:cNvPicPr>
            <a:picLocks noChangeAspect="1"/>
          </p:cNvPicPr>
          <p:nvPr/>
        </p:nvPicPr>
        <p:blipFill>
          <a:blip r:embed="rId4"/>
          <a:stretch>
            <a:fillRect/>
          </a:stretch>
        </p:blipFill>
        <p:spPr>
          <a:xfrm>
            <a:off x="334507" y="730918"/>
            <a:ext cx="6142951" cy="480057"/>
          </a:xfrm>
          <a:prstGeom prst="rect">
            <a:avLst/>
          </a:prstGeom>
        </p:spPr>
      </p:pic>
    </p:spTree>
    <p:extLst>
      <p:ext uri="{BB962C8B-B14F-4D97-AF65-F5344CB8AC3E}">
        <p14:creationId xmlns:p14="http://schemas.microsoft.com/office/powerpoint/2010/main" val="437970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63700"/>
            <a:ext cx="3348631" cy="4375545"/>
          </a:xfrm>
          <a:prstGeom prst="rect">
            <a:avLst/>
          </a:prstGeom>
        </p:spPr>
      </p:pic>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4513" y="730918"/>
            <a:ext cx="6142938" cy="480056"/>
          </a:xfrm>
          <a:prstGeom prst="rect">
            <a:avLst/>
          </a:prstGeom>
        </p:spPr>
      </p:pic>
      <p:sp>
        <p:nvSpPr>
          <p:cNvPr id="10" name="TextBox 9"/>
          <p:cNvSpPr txBox="1"/>
          <p:nvPr/>
        </p:nvSpPr>
        <p:spPr>
          <a:xfrm>
            <a:off x="4455211" y="1605335"/>
            <a:ext cx="4146922" cy="369332"/>
          </a:xfrm>
          <a:prstGeom prst="rect">
            <a:avLst/>
          </a:prstGeom>
          <a:noFill/>
        </p:spPr>
        <p:txBody>
          <a:bodyPr wrap="square" rtlCol="0">
            <a:spAutoFit/>
          </a:bodyPr>
          <a:lstStyle/>
          <a:p>
            <a:r>
              <a:rPr lang="en-US" b="1" dirty="0">
                <a:solidFill>
                  <a:srgbClr val="E46C0A"/>
                </a:solidFill>
                <a:latin typeface="Georgia"/>
                <a:cs typeface="Georgia"/>
              </a:rPr>
              <a:t>Growing Around the World</a:t>
            </a:r>
            <a:endParaRPr lang="en-US" dirty="0">
              <a:solidFill>
                <a:schemeClr val="bg1"/>
              </a:solidFill>
              <a:latin typeface="Georgia"/>
              <a:cs typeface="Georgia"/>
            </a:endParaRPr>
          </a:p>
        </p:txBody>
      </p:sp>
      <p:sp>
        <p:nvSpPr>
          <p:cNvPr id="17" name="TextBox 16"/>
          <p:cNvSpPr txBox="1"/>
          <p:nvPr/>
        </p:nvSpPr>
        <p:spPr>
          <a:xfrm>
            <a:off x="4455211" y="2039091"/>
            <a:ext cx="4146922" cy="4770537"/>
          </a:xfrm>
          <a:prstGeom prst="rect">
            <a:avLst/>
          </a:prstGeom>
          <a:noFill/>
        </p:spPr>
        <p:txBody>
          <a:bodyPr wrap="square" rtlCol="0">
            <a:spAutoFit/>
          </a:bodyPr>
          <a:lstStyle/>
          <a:p>
            <a:pPr marL="285750" indent="-285750">
              <a:buFont typeface="Arial" pitchFamily="34" charset="0"/>
              <a:buChar char="•"/>
            </a:pPr>
            <a:r>
              <a:rPr lang="en-US" sz="1700" dirty="0">
                <a:solidFill>
                  <a:schemeClr val="bg1"/>
                </a:solidFill>
                <a:latin typeface="Georgia"/>
                <a:cs typeface="Georgia"/>
              </a:rPr>
              <a:t>California is the fourth largest wine producer in the world </a:t>
            </a:r>
            <a:br>
              <a:rPr lang="en-US" sz="1700" dirty="0">
                <a:solidFill>
                  <a:schemeClr val="bg1"/>
                </a:solidFill>
                <a:latin typeface="Georgia"/>
                <a:cs typeface="Georgia"/>
              </a:rPr>
            </a:br>
            <a:r>
              <a:rPr lang="en-US" sz="1700" dirty="0">
                <a:solidFill>
                  <a:schemeClr val="bg1"/>
                </a:solidFill>
                <a:latin typeface="Georgia"/>
                <a:cs typeface="Georgia"/>
              </a:rPr>
              <a:t>(after France, Italy, Spain)</a:t>
            </a:r>
          </a:p>
          <a:p>
            <a:pPr marL="285750" indent="-285750">
              <a:spcBef>
                <a:spcPts val="600"/>
              </a:spcBef>
              <a:buFont typeface="Arial" pitchFamily="34" charset="0"/>
              <a:buChar char="•"/>
            </a:pPr>
            <a:r>
              <a:rPr lang="en-US" sz="1700" dirty="0">
                <a:solidFill>
                  <a:schemeClr val="bg1"/>
                </a:solidFill>
                <a:latin typeface="Georgia"/>
                <a:cs typeface="Georgia"/>
              </a:rPr>
              <a:t>49 of 58 counties grow winegrapes</a:t>
            </a:r>
          </a:p>
          <a:p>
            <a:pPr marL="285750" indent="-285750">
              <a:spcBef>
                <a:spcPts val="600"/>
              </a:spcBef>
              <a:buFont typeface="Arial" pitchFamily="34" charset="0"/>
              <a:buChar char="•"/>
            </a:pPr>
            <a:r>
              <a:rPr lang="en-US" sz="1700" dirty="0">
                <a:solidFill>
                  <a:schemeClr val="bg1"/>
                </a:solidFill>
                <a:latin typeface="Georgia"/>
                <a:cs typeface="Georgia"/>
              </a:rPr>
              <a:t>4,700 bonded wineries, most family owned</a:t>
            </a:r>
          </a:p>
          <a:p>
            <a:pPr marL="285750" indent="-285750">
              <a:spcBef>
                <a:spcPts val="600"/>
              </a:spcBef>
              <a:buFont typeface="Arial" pitchFamily="34" charset="0"/>
              <a:buChar char="•"/>
            </a:pPr>
            <a:r>
              <a:rPr lang="en-US" sz="1700" dirty="0">
                <a:solidFill>
                  <a:schemeClr val="bg1"/>
                </a:solidFill>
                <a:latin typeface="Georgia"/>
                <a:cs typeface="Georgia"/>
              </a:rPr>
              <a:t>5,900 winegrape growers  </a:t>
            </a:r>
          </a:p>
          <a:p>
            <a:pPr marL="285750" indent="-285750">
              <a:spcBef>
                <a:spcPts val="600"/>
              </a:spcBef>
              <a:buFont typeface="Arial" pitchFamily="34" charset="0"/>
              <a:buChar char="•"/>
            </a:pPr>
            <a:r>
              <a:rPr lang="en-US" sz="1700" dirty="0">
                <a:solidFill>
                  <a:schemeClr val="bg1"/>
                </a:solidFill>
                <a:latin typeface="Georgia"/>
                <a:cs typeface="Georgia"/>
              </a:rPr>
              <a:t>138 AVAs (American Viticultural Areas) approved by the U.S. government</a:t>
            </a:r>
          </a:p>
          <a:p>
            <a:pPr marL="285750" indent="-285750">
              <a:spcBef>
                <a:spcPts val="600"/>
              </a:spcBef>
              <a:buFont typeface="Arial" pitchFamily="34" charset="0"/>
              <a:buChar char="•"/>
            </a:pPr>
            <a:r>
              <a:rPr lang="en-US" sz="1700" dirty="0">
                <a:solidFill>
                  <a:schemeClr val="bg1"/>
                </a:solidFill>
                <a:latin typeface="Georgia"/>
                <a:cs typeface="Georgia"/>
              </a:rPr>
              <a:t>&gt;110 </a:t>
            </a:r>
            <a:r>
              <a:rPr lang="en-US" sz="1700" dirty="0" err="1">
                <a:solidFill>
                  <a:schemeClr val="bg1"/>
                </a:solidFill>
                <a:latin typeface="Georgia"/>
                <a:cs typeface="Georgia"/>
              </a:rPr>
              <a:t>winegrape</a:t>
            </a:r>
            <a:r>
              <a:rPr lang="en-US" sz="1700" dirty="0">
                <a:solidFill>
                  <a:schemeClr val="bg1"/>
                </a:solidFill>
                <a:latin typeface="Georgia"/>
                <a:cs typeface="Georgia"/>
              </a:rPr>
              <a:t> varieties</a:t>
            </a:r>
          </a:p>
          <a:p>
            <a:pPr marL="285750" indent="-285750">
              <a:spcBef>
                <a:spcPts val="600"/>
              </a:spcBef>
              <a:buFont typeface="Arial" pitchFamily="34" charset="0"/>
              <a:buChar char="•"/>
            </a:pPr>
            <a:r>
              <a:rPr lang="en-US" sz="1700" dirty="0">
                <a:solidFill>
                  <a:schemeClr val="bg1"/>
                </a:solidFill>
                <a:latin typeface="Georgia"/>
                <a:cs typeface="Georgia"/>
              </a:rPr>
              <a:t>602,000 acres (244,000 hectares) of winegrapes (less than 1% of California’s total land)</a:t>
            </a:r>
          </a:p>
          <a:p>
            <a:pPr marL="285750" indent="-285750">
              <a:buFont typeface="Arial" pitchFamily="34" charset="0"/>
              <a:buChar char="•"/>
            </a:pPr>
            <a:endParaRPr lang="en-US" dirty="0">
              <a:solidFill>
                <a:schemeClr val="bg1"/>
              </a:solidFill>
              <a:latin typeface="Georgia"/>
              <a:cs typeface="Georgia"/>
            </a:endParaRPr>
          </a:p>
          <a:p>
            <a:pPr marL="285750" indent="-285750">
              <a:buFont typeface="Arial" pitchFamily="34" charset="0"/>
              <a:buChar char="•"/>
            </a:pPr>
            <a:endParaRPr lang="en-US" dirty="0">
              <a:solidFill>
                <a:schemeClr val="bg1"/>
              </a:solidFill>
              <a:latin typeface="Georgia"/>
              <a:cs typeface="Georgia"/>
            </a:endParaRPr>
          </a:p>
        </p:txBody>
      </p:sp>
    </p:spTree>
    <p:extLst>
      <p:ext uri="{BB962C8B-B14F-4D97-AF65-F5344CB8AC3E}">
        <p14:creationId xmlns:p14="http://schemas.microsoft.com/office/powerpoint/2010/main" val="6350427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63700"/>
            <a:ext cx="3348630" cy="4375544"/>
          </a:xfrm>
          <a:prstGeom prst="rect">
            <a:avLst/>
          </a:prstGeom>
        </p:spPr>
      </p:pic>
      <p:sp>
        <p:nvSpPr>
          <p:cNvPr id="12" name="TextBox 11"/>
          <p:cNvSpPr txBox="1"/>
          <p:nvPr/>
        </p:nvSpPr>
        <p:spPr>
          <a:xfrm>
            <a:off x="4455211" y="2420310"/>
            <a:ext cx="3896701" cy="3400931"/>
          </a:xfrm>
          <a:prstGeom prst="rect">
            <a:avLst/>
          </a:prstGeom>
          <a:noFill/>
        </p:spPr>
        <p:txBody>
          <a:bodyPr wrap="square" rtlCol="0">
            <a:spAutoFit/>
          </a:bodyPr>
          <a:lstStyle/>
          <a:p>
            <a:pPr marL="285750" indent="-285750">
              <a:spcAft>
                <a:spcPts val="600"/>
              </a:spcAft>
              <a:buFont typeface="Arial" pitchFamily="34" charset="0"/>
              <a:buChar char="•"/>
            </a:pPr>
            <a:r>
              <a:rPr lang="en-US" sz="2000" dirty="0">
                <a:solidFill>
                  <a:schemeClr val="bg1"/>
                </a:solidFill>
                <a:latin typeface="Georgia"/>
                <a:cs typeface="Georgia"/>
              </a:rPr>
              <a:t>85% of U.S. wine comes from California</a:t>
            </a:r>
          </a:p>
          <a:p>
            <a:pPr marL="285750" indent="-285750">
              <a:spcAft>
                <a:spcPts val="600"/>
              </a:spcAft>
              <a:buFont typeface="Arial" pitchFamily="34" charset="0"/>
              <a:buChar char="•"/>
            </a:pPr>
            <a:r>
              <a:rPr lang="en-US" sz="2000" dirty="0">
                <a:solidFill>
                  <a:schemeClr val="bg1"/>
                </a:solidFill>
                <a:latin typeface="Georgia"/>
                <a:cs typeface="Georgia"/>
              </a:rPr>
              <a:t>90% of U.S. wine exports come from California	</a:t>
            </a:r>
          </a:p>
          <a:p>
            <a:pPr marL="285750" indent="-285750">
              <a:spcAft>
                <a:spcPts val="600"/>
              </a:spcAft>
              <a:buFont typeface="Arial" pitchFamily="34" charset="0"/>
              <a:buChar char="•"/>
            </a:pPr>
            <a:r>
              <a:rPr lang="en-US" sz="2000" dirty="0">
                <a:solidFill>
                  <a:schemeClr val="bg1"/>
                </a:solidFill>
                <a:latin typeface="Georgia"/>
                <a:cs typeface="Georgia"/>
              </a:rPr>
              <a:t>275 million 9-liter cases produced annually</a:t>
            </a:r>
          </a:p>
          <a:p>
            <a:pPr marL="285750" indent="-285750">
              <a:buFont typeface="Arial" pitchFamily="34" charset="0"/>
              <a:buChar char="•"/>
            </a:pPr>
            <a:r>
              <a:rPr lang="en-US" sz="2000" dirty="0">
                <a:solidFill>
                  <a:schemeClr val="bg1"/>
                </a:solidFill>
                <a:latin typeface="Georgia"/>
                <a:cs typeface="Georgia"/>
              </a:rPr>
              <a:t>4 million tons (3.6 billion kilograms) of harvested </a:t>
            </a:r>
            <a:r>
              <a:rPr lang="en-US" sz="2000" dirty="0" err="1">
                <a:solidFill>
                  <a:schemeClr val="bg1"/>
                </a:solidFill>
                <a:latin typeface="Georgia"/>
                <a:cs typeface="Georgia"/>
              </a:rPr>
              <a:t>winegrapes</a:t>
            </a:r>
            <a:r>
              <a:rPr lang="en-US" sz="2000" dirty="0">
                <a:solidFill>
                  <a:schemeClr val="bg1"/>
                </a:solidFill>
                <a:latin typeface="Georgia"/>
                <a:cs typeface="Georgia"/>
              </a:rPr>
              <a:t> annually on average</a:t>
            </a:r>
          </a:p>
        </p:txBody>
      </p:sp>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4513" y="730918"/>
            <a:ext cx="6142938" cy="480056"/>
          </a:xfrm>
          <a:prstGeom prst="rect">
            <a:avLst/>
          </a:prstGeom>
        </p:spPr>
      </p:pic>
    </p:spTree>
    <p:extLst>
      <p:ext uri="{BB962C8B-B14F-4D97-AF65-F5344CB8AC3E}">
        <p14:creationId xmlns:p14="http://schemas.microsoft.com/office/powerpoint/2010/main" val="571283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pitchFamily="34" charset="0"/>
            </a:endParaRPr>
          </a:p>
        </p:txBody>
      </p:sp>
      <p:sp>
        <p:nvSpPr>
          <p:cNvPr id="3" name="Content Placeholder 2"/>
          <p:cNvSpPr>
            <a:spLocks noGrp="1"/>
          </p:cNvSpPr>
          <p:nvPr>
            <p:ph idx="4294967295"/>
          </p:nvPr>
        </p:nvSpPr>
        <p:spPr>
          <a:xfrm>
            <a:off x="4262178" y="1979110"/>
            <a:ext cx="4300796" cy="1038913"/>
          </a:xfrm>
        </p:spPr>
        <p:txBody>
          <a:bodyPr>
            <a:noAutofit/>
          </a:bodyPr>
          <a:lstStyle/>
          <a:p>
            <a:pPr marL="0" indent="0">
              <a:spcAft>
                <a:spcPts val="600"/>
              </a:spcAft>
              <a:buNone/>
            </a:pPr>
            <a:r>
              <a:rPr lang="en-US" sz="1800" dirty="0" err="1">
                <a:solidFill>
                  <a:schemeClr val="bg1"/>
                </a:solidFill>
                <a:latin typeface="Georgia" pitchFamily="18" charset="0"/>
                <a:cs typeface="Times"/>
              </a:rPr>
              <a:t>Agoston</a:t>
            </a:r>
            <a:r>
              <a:rPr lang="en-US" sz="1800" dirty="0">
                <a:solidFill>
                  <a:schemeClr val="bg1"/>
                </a:solidFill>
                <a:latin typeface="Georgia" pitchFamily="18" charset="0"/>
                <a:cs typeface="Times"/>
              </a:rPr>
              <a:t> </a:t>
            </a:r>
            <a:r>
              <a:rPr lang="en-US" sz="1800" dirty="0" err="1">
                <a:solidFill>
                  <a:schemeClr val="bg1"/>
                </a:solidFill>
                <a:latin typeface="Georgia" pitchFamily="18" charset="0"/>
                <a:cs typeface="Times"/>
              </a:rPr>
              <a:t>Haraszthy</a:t>
            </a:r>
            <a:r>
              <a:rPr lang="en-US" sz="1800" dirty="0">
                <a:solidFill>
                  <a:schemeClr val="bg1"/>
                </a:solidFill>
                <a:latin typeface="Georgia" pitchFamily="18" charset="0"/>
                <a:cs typeface="Times"/>
              </a:rPr>
              <a:t> founds Buena Vista Winery, California’s first commercial winery, in Sonoma</a:t>
            </a:r>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sp>
        <p:nvSpPr>
          <p:cNvPr id="11" name="Content Placeholder 2"/>
          <p:cNvSpPr txBox="1">
            <a:spLocks/>
          </p:cNvSpPr>
          <p:nvPr/>
        </p:nvSpPr>
        <p:spPr>
          <a:xfrm>
            <a:off x="5003795" y="3814226"/>
            <a:ext cx="3559179" cy="20621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solidFill>
                <a:schemeClr val="bg1"/>
              </a:solidFill>
              <a:latin typeface="Georgia" pitchFamily="18" charset="0"/>
              <a:cs typeface="Times"/>
            </a:endParaRPr>
          </a:p>
        </p:txBody>
      </p:sp>
      <p:sp>
        <p:nvSpPr>
          <p:cNvPr id="2" name="TextBox 1"/>
          <p:cNvSpPr txBox="1"/>
          <p:nvPr/>
        </p:nvSpPr>
        <p:spPr>
          <a:xfrm>
            <a:off x="4205478" y="1504942"/>
            <a:ext cx="3346720"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1857</a:t>
            </a:r>
            <a:endParaRPr lang="en-US" b="1" spc="-300" dirty="0">
              <a:solidFill>
                <a:schemeClr val="accent6">
                  <a:lumMod val="75000"/>
                </a:schemeClr>
              </a:solidFill>
              <a:latin typeface="Trebuchet MS" pitchFamily="34" charset="0"/>
            </a:endParaRPr>
          </a:p>
        </p:txBody>
      </p:sp>
      <p:sp>
        <p:nvSpPr>
          <p:cNvPr id="13" name="TextBox 12"/>
          <p:cNvSpPr txBox="1"/>
          <p:nvPr/>
        </p:nvSpPr>
        <p:spPr>
          <a:xfrm>
            <a:off x="4205478" y="2923271"/>
            <a:ext cx="3207213"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1856 - 1858</a:t>
            </a:r>
            <a:endParaRPr lang="en-US" b="1" spc="-300" dirty="0">
              <a:solidFill>
                <a:schemeClr val="accent6">
                  <a:lumMod val="75000"/>
                </a:schemeClr>
              </a:solidFill>
              <a:latin typeface="Trebuchet MS" pitchFamily="34" charset="0"/>
            </a:endParaRPr>
          </a:p>
        </p:txBody>
      </p:sp>
      <p:sp>
        <p:nvSpPr>
          <p:cNvPr id="20" name="Content Placeholder 2"/>
          <p:cNvSpPr txBox="1">
            <a:spLocks/>
          </p:cNvSpPr>
          <p:nvPr/>
        </p:nvSpPr>
        <p:spPr>
          <a:xfrm>
            <a:off x="4262178" y="3394646"/>
            <a:ext cx="3891021" cy="1254854"/>
          </a:xfrm>
          <a:prstGeom prst="rect">
            <a:avLst/>
          </a:prstGeom>
        </p:spPr>
        <p:txBody>
          <a:bodyPr vert="horz" lIns="91440" tIns="45720" rIns="91440" bIns="45720" rtlCol="0">
            <a:noAutofit/>
          </a:bodyPr>
          <a:lstStyle/>
          <a:p>
            <a:pPr>
              <a:spcAft>
                <a:spcPts val="600"/>
              </a:spcAft>
            </a:pPr>
            <a:r>
              <a:rPr lang="en-US" dirty="0">
                <a:solidFill>
                  <a:schemeClr val="bg1"/>
                </a:solidFill>
                <a:latin typeface="Georgia" pitchFamily="18" charset="0"/>
                <a:cs typeface="Times"/>
              </a:rPr>
              <a:t>After the Gold Rush, plantings vastly expand in California from 1.5 million vines to nearly 4 million vines in two years</a:t>
            </a:r>
          </a:p>
        </p:txBody>
      </p:sp>
      <p:pic>
        <p:nvPicPr>
          <p:cNvPr id="15" name="Picture 14" descr="DISCOVER-CALIFORNIA.png"/>
          <p:cNvPicPr>
            <a:picLocks noChangeAspect="1"/>
          </p:cNvPicPr>
          <p:nvPr/>
        </p:nvPicPr>
        <p:blipFill>
          <a:blip r:embed="rId4"/>
          <a:stretch>
            <a:fillRect/>
          </a:stretch>
        </p:blipFill>
        <p:spPr>
          <a:xfrm>
            <a:off x="334489" y="730918"/>
            <a:ext cx="6142990" cy="480059"/>
          </a:xfrm>
          <a:prstGeom prst="rect">
            <a:avLst/>
          </a:prstGeom>
        </p:spPr>
      </p:pic>
      <p:pic>
        <p:nvPicPr>
          <p:cNvPr id="21" name="Picture 20"/>
          <p:cNvPicPr>
            <a:picLocks noChangeAspect="1"/>
          </p:cNvPicPr>
          <p:nvPr/>
        </p:nvPicPr>
        <p:blipFill>
          <a:blip r:embed="rId5"/>
          <a:stretch>
            <a:fillRect/>
          </a:stretch>
        </p:blipFill>
        <p:spPr>
          <a:xfrm>
            <a:off x="627648" y="1663700"/>
            <a:ext cx="3348631" cy="4375545"/>
          </a:xfrm>
          <a:prstGeom prst="rect">
            <a:avLst/>
          </a:prstGeom>
        </p:spPr>
      </p:pic>
      <p:sp>
        <p:nvSpPr>
          <p:cNvPr id="14" name="TextBox 13"/>
          <p:cNvSpPr txBox="1"/>
          <p:nvPr/>
        </p:nvSpPr>
        <p:spPr>
          <a:xfrm>
            <a:off x="4205478" y="4631559"/>
            <a:ext cx="3207213"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1861</a:t>
            </a:r>
            <a:endParaRPr lang="en-US" b="1" spc="-300" dirty="0">
              <a:solidFill>
                <a:schemeClr val="accent6">
                  <a:lumMod val="75000"/>
                </a:schemeClr>
              </a:solidFill>
              <a:latin typeface="Trebuchet MS" pitchFamily="34" charset="0"/>
            </a:endParaRPr>
          </a:p>
        </p:txBody>
      </p:sp>
      <p:sp>
        <p:nvSpPr>
          <p:cNvPr id="17" name="Content Placeholder 2"/>
          <p:cNvSpPr txBox="1">
            <a:spLocks/>
          </p:cNvSpPr>
          <p:nvPr/>
        </p:nvSpPr>
        <p:spPr>
          <a:xfrm>
            <a:off x="4262178" y="5102934"/>
            <a:ext cx="3891021" cy="773454"/>
          </a:xfrm>
          <a:prstGeom prst="rect">
            <a:avLst/>
          </a:prstGeom>
        </p:spPr>
        <p:txBody>
          <a:bodyPr vert="horz" lIns="91440" tIns="45720" rIns="91440" bIns="45720" rtlCol="0">
            <a:noAutofit/>
          </a:bodyPr>
          <a:lstStyle/>
          <a:p>
            <a:pPr>
              <a:spcAft>
                <a:spcPts val="600"/>
              </a:spcAft>
            </a:pPr>
            <a:r>
              <a:rPr lang="en-US" dirty="0">
                <a:solidFill>
                  <a:schemeClr val="bg1"/>
                </a:solidFill>
                <a:latin typeface="Georgia" pitchFamily="18" charset="0"/>
                <a:cs typeface="Times"/>
              </a:rPr>
              <a:t>Charles Krug founds Napa Valley’s first commercial winery</a:t>
            </a:r>
          </a:p>
        </p:txBody>
      </p:sp>
      <p:sp>
        <p:nvSpPr>
          <p:cNvPr id="19" name="TextBox 18"/>
          <p:cNvSpPr txBox="1"/>
          <p:nvPr/>
        </p:nvSpPr>
        <p:spPr>
          <a:xfrm rot="16200000">
            <a:off x="2435275" y="4156116"/>
            <a:ext cx="2751386" cy="261610"/>
          </a:xfrm>
          <a:prstGeom prst="rect">
            <a:avLst/>
          </a:prstGeom>
          <a:noFill/>
        </p:spPr>
        <p:txBody>
          <a:bodyPr wrap="square" rtlCol="0">
            <a:spAutoFit/>
          </a:bodyPr>
          <a:lstStyle/>
          <a:p>
            <a:r>
              <a:rPr lang="en-US" sz="1100" b="1" dirty="0" err="1">
                <a:solidFill>
                  <a:schemeClr val="bg1"/>
                </a:solidFill>
                <a:effectLst>
                  <a:outerShdw blurRad="38100" dist="38100" dir="2700000" algn="tl">
                    <a:srgbClr val="000000">
                      <a:alpha val="43137"/>
                    </a:srgbClr>
                  </a:outerShdw>
                </a:effectLst>
                <a:latin typeface="Trebuchet MS" pitchFamily="34" charset="0"/>
                <a:cs typeface="Arial"/>
              </a:rPr>
              <a:t>Agoston</a:t>
            </a:r>
            <a:r>
              <a:rPr lang="en-US" sz="1100" b="1" dirty="0">
                <a:solidFill>
                  <a:schemeClr val="bg1"/>
                </a:solidFill>
                <a:effectLst>
                  <a:outerShdw blurRad="38100" dist="38100" dir="2700000" algn="tl">
                    <a:srgbClr val="000000">
                      <a:alpha val="43137"/>
                    </a:srgbClr>
                  </a:outerShdw>
                </a:effectLst>
                <a:latin typeface="Trebuchet MS" pitchFamily="34" charset="0"/>
                <a:cs typeface="Arial"/>
              </a:rPr>
              <a:t> </a:t>
            </a:r>
            <a:r>
              <a:rPr lang="en-US" sz="1100" b="1" dirty="0" err="1">
                <a:solidFill>
                  <a:schemeClr val="bg1"/>
                </a:solidFill>
                <a:effectLst>
                  <a:outerShdw blurRad="38100" dist="38100" dir="2700000" algn="tl">
                    <a:srgbClr val="000000">
                      <a:alpha val="43137"/>
                    </a:srgbClr>
                  </a:outerShdw>
                </a:effectLst>
                <a:latin typeface="Trebuchet MS" pitchFamily="34" charset="0"/>
                <a:cs typeface="Arial"/>
              </a:rPr>
              <a:t>Haraszthy</a:t>
            </a:r>
            <a:endParaRPr lang="en-US" sz="1100" dirty="0"/>
          </a:p>
        </p:txBody>
      </p:sp>
    </p:spTree>
    <p:extLst>
      <p:ext uri="{BB962C8B-B14F-4D97-AF65-F5344CB8AC3E}">
        <p14:creationId xmlns:p14="http://schemas.microsoft.com/office/powerpoint/2010/main" val="21448428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ig-sur-14.jpg"/>
          <p:cNvPicPr>
            <a:picLocks noChangeAspect="1"/>
          </p:cNvPicPr>
          <p:nvPr/>
        </p:nvPicPr>
        <p:blipFill>
          <a:blip r:embed="rId3"/>
          <a:stretch>
            <a:fillRect/>
          </a:stretch>
        </p:blipFill>
        <p:spPr>
          <a:xfrm>
            <a:off x="368509" y="1451073"/>
            <a:ext cx="8445500" cy="4845050"/>
          </a:xfrm>
          <a:prstGeom prst="rect">
            <a:avLst/>
          </a:prstGeom>
        </p:spPr>
      </p:pic>
      <p:sp>
        <p:nvSpPr>
          <p:cNvPr id="14" name="Oval 13"/>
          <p:cNvSpPr/>
          <p:nvPr/>
        </p:nvSpPr>
        <p:spPr>
          <a:xfrm>
            <a:off x="2851484" y="2333064"/>
            <a:ext cx="3272590" cy="327259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1" name="TextBox 10"/>
          <p:cNvSpPr txBox="1"/>
          <p:nvPr/>
        </p:nvSpPr>
        <p:spPr>
          <a:xfrm>
            <a:off x="2851483" y="3358009"/>
            <a:ext cx="3272591" cy="1384995"/>
          </a:xfrm>
          <a:prstGeom prst="rect">
            <a:avLst/>
          </a:prstGeom>
          <a:noFill/>
        </p:spPr>
        <p:txBody>
          <a:bodyPr wrap="square" rtlCol="0">
            <a:spAutoFit/>
          </a:bodyPr>
          <a:lstStyle/>
          <a:p>
            <a:pPr algn="ctr"/>
            <a:r>
              <a:rPr lang="en-US" sz="2800" dirty="0">
                <a:latin typeface="Times" pitchFamily="18" charset="0"/>
                <a:cs typeface="Times" pitchFamily="18" charset="0"/>
              </a:rPr>
              <a:t>“Life is too short </a:t>
            </a:r>
          </a:p>
          <a:p>
            <a:pPr algn="ctr"/>
            <a:r>
              <a:rPr lang="en-US" sz="2800" dirty="0">
                <a:latin typeface="Times" pitchFamily="18" charset="0"/>
                <a:cs typeface="Times" pitchFamily="18" charset="0"/>
              </a:rPr>
              <a:t>to drink bad wine.”</a:t>
            </a:r>
          </a:p>
          <a:p>
            <a:pPr algn="ctr"/>
            <a:r>
              <a:rPr lang="en-US" sz="2800" i="1" dirty="0">
                <a:solidFill>
                  <a:srgbClr val="FFC907"/>
                </a:solidFill>
                <a:latin typeface="Times" pitchFamily="18" charset="0"/>
                <a:cs typeface="Times" pitchFamily="18" charset="0"/>
              </a:rPr>
              <a:t>Anonymous</a:t>
            </a:r>
          </a:p>
        </p:txBody>
      </p:sp>
      <p:sp>
        <p:nvSpPr>
          <p:cNvPr id="15" name="TextBox 14"/>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6" name="Picture 1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4513" y="730918"/>
            <a:ext cx="6142938" cy="480056"/>
          </a:xfrm>
          <a:prstGeom prst="rect">
            <a:avLst/>
          </a:prstGeom>
        </p:spPr>
      </p:pic>
    </p:spTree>
    <p:extLst>
      <p:ext uri="{BB962C8B-B14F-4D97-AF65-F5344CB8AC3E}">
        <p14:creationId xmlns:p14="http://schemas.microsoft.com/office/powerpoint/2010/main" val="437970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63701"/>
            <a:ext cx="3348628" cy="437554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7648" y="1663700"/>
            <a:ext cx="3348630" cy="4375543"/>
          </a:xfrm>
          <a:prstGeom prst="rect">
            <a:avLst/>
          </a:prstGeom>
        </p:spPr>
      </p:pic>
      <p:sp>
        <p:nvSpPr>
          <p:cNvPr id="12" name="TextBox 11"/>
          <p:cNvSpPr txBox="1"/>
          <p:nvPr/>
        </p:nvSpPr>
        <p:spPr>
          <a:xfrm>
            <a:off x="4455211" y="2455297"/>
            <a:ext cx="3663809" cy="2554545"/>
          </a:xfrm>
          <a:prstGeom prst="rect">
            <a:avLst/>
          </a:prstGeom>
          <a:noFill/>
        </p:spPr>
        <p:txBody>
          <a:bodyPr wrap="square" rtlCol="0">
            <a:spAutoFit/>
          </a:bodyPr>
          <a:lstStyle/>
          <a:p>
            <a:r>
              <a:rPr lang="en-US" sz="2000" dirty="0">
                <a:solidFill>
                  <a:schemeClr val="bg1"/>
                </a:solidFill>
                <a:latin typeface="Georgia"/>
                <a:cs typeface="Georgia"/>
              </a:rPr>
              <a:t>Fresh, exciting, alive, passionate – the personality and beauty of California inspires its delicious wines</a:t>
            </a:r>
          </a:p>
          <a:p>
            <a:endParaRPr lang="en-US" sz="2000" dirty="0">
              <a:solidFill>
                <a:schemeClr val="bg1"/>
              </a:solidFill>
              <a:latin typeface="Georgia"/>
              <a:cs typeface="Georgia"/>
            </a:endParaRPr>
          </a:p>
          <a:p>
            <a:r>
              <a:rPr lang="en-US" sz="2000" dirty="0">
                <a:solidFill>
                  <a:schemeClr val="bg1"/>
                </a:solidFill>
                <a:latin typeface="Georgia"/>
                <a:cs typeface="Georgia"/>
              </a:rPr>
              <a:t>California’s natural attributes and the skills of its winemakers bring them to life</a:t>
            </a:r>
          </a:p>
        </p:txBody>
      </p:sp>
      <p:pic>
        <p:nvPicPr>
          <p:cNvPr id="13" name="Picture 1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0696" y="1663700"/>
            <a:ext cx="3342531" cy="4375543"/>
          </a:xfrm>
          <a:prstGeom prst="rect">
            <a:avLst/>
          </a:prstGeom>
        </p:spPr>
      </p:pic>
      <p:sp>
        <p:nvSpPr>
          <p:cNvPr id="14" name="TextBox 13"/>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7"/>
          <a:stretch>
            <a:fillRect/>
          </a:stretch>
        </p:blipFill>
        <p:spPr>
          <a:xfrm>
            <a:off x="334513" y="730918"/>
            <a:ext cx="6142938" cy="480056"/>
          </a:xfrm>
          <a:prstGeom prst="rect">
            <a:avLst/>
          </a:prstGeom>
        </p:spPr>
      </p:pic>
    </p:spTree>
    <p:extLst>
      <p:ext uri="{BB962C8B-B14F-4D97-AF65-F5344CB8AC3E}">
        <p14:creationId xmlns:p14="http://schemas.microsoft.com/office/powerpoint/2010/main" val="15379933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2905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2" name="TextBox 11"/>
          <p:cNvSpPr txBox="1"/>
          <p:nvPr/>
        </p:nvSpPr>
        <p:spPr>
          <a:xfrm>
            <a:off x="4455211" y="2682777"/>
            <a:ext cx="3571190" cy="1384995"/>
          </a:xfrm>
          <a:prstGeom prst="rect">
            <a:avLst/>
          </a:prstGeom>
          <a:noFill/>
        </p:spPr>
        <p:txBody>
          <a:bodyPr wrap="square" rtlCol="0">
            <a:spAutoFit/>
          </a:bodyPr>
          <a:lstStyle/>
          <a:p>
            <a:r>
              <a:rPr lang="en-US" sz="2800" dirty="0">
                <a:solidFill>
                  <a:schemeClr val="bg1"/>
                </a:solidFill>
                <a:latin typeface="Georgia"/>
                <a:cs typeface="Georgia"/>
              </a:rPr>
              <a:t>Enjoy California wines wherever you are in the world</a:t>
            </a:r>
          </a:p>
        </p:txBody>
      </p:sp>
      <p:pic>
        <p:nvPicPr>
          <p:cNvPr id="14" name="Pictur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9" y="1652813"/>
            <a:ext cx="3348629" cy="4369626"/>
          </a:xfrm>
          <a:prstGeom prst="rect">
            <a:avLst/>
          </a:prstGeom>
        </p:spPr>
      </p:pic>
      <p:sp>
        <p:nvSpPr>
          <p:cNvPr id="15" name="TextBox 14"/>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21" name="Picture 20" descr="DISCOVER-CALIFORNIA.png"/>
          <p:cNvPicPr>
            <a:picLocks noChangeAspect="1"/>
          </p:cNvPicPr>
          <p:nvPr/>
        </p:nvPicPr>
        <p:blipFill>
          <a:blip r:embed="rId5"/>
          <a:stretch>
            <a:fillRect/>
          </a:stretch>
        </p:blipFill>
        <p:spPr>
          <a:xfrm>
            <a:off x="334513" y="730918"/>
            <a:ext cx="6142938" cy="480056"/>
          </a:xfrm>
          <a:prstGeom prst="rect">
            <a:avLst/>
          </a:prstGeom>
        </p:spPr>
      </p:pic>
      <p:pic>
        <p:nvPicPr>
          <p:cNvPr id="2" name="Picture 1" descr="f_logo.jpg">
            <a:hlinkClick r:id="rId6"/>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766126" y="5103228"/>
            <a:ext cx="391160" cy="391160"/>
          </a:xfrm>
          <a:prstGeom prst="rect">
            <a:avLst/>
          </a:prstGeom>
        </p:spPr>
      </p:pic>
      <p:pic>
        <p:nvPicPr>
          <p:cNvPr id="3" name="Picture 2" descr="twitter-bird-white-on-blue.png">
            <a:hlinkClick r:id="rId8" action="ppaction://hlinkfile"/>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289365" y="5103227"/>
            <a:ext cx="383541" cy="391161"/>
          </a:xfrm>
          <a:prstGeom prst="rect">
            <a:avLst/>
          </a:prstGeom>
        </p:spPr>
      </p:pic>
      <p:sp>
        <p:nvSpPr>
          <p:cNvPr id="4" name="TextBox 3"/>
          <p:cNvSpPr txBox="1"/>
          <p:nvPr/>
        </p:nvSpPr>
        <p:spPr>
          <a:xfrm>
            <a:off x="4534672" y="5098130"/>
            <a:ext cx="1231454" cy="369332"/>
          </a:xfrm>
          <a:prstGeom prst="rect">
            <a:avLst/>
          </a:prstGeom>
          <a:noFill/>
        </p:spPr>
        <p:txBody>
          <a:bodyPr wrap="square" rtlCol="0">
            <a:spAutoFit/>
          </a:bodyPr>
          <a:lstStyle/>
          <a:p>
            <a:r>
              <a:rPr lang="en-US" b="1" dirty="0">
                <a:solidFill>
                  <a:srgbClr val="E46C0A"/>
                </a:solidFill>
                <a:latin typeface="Georgia"/>
                <a:cs typeface="Georgia"/>
              </a:rPr>
              <a:t>Visit Us:</a:t>
            </a:r>
            <a:endParaRPr lang="en-US" dirty="0">
              <a:solidFill>
                <a:srgbClr val="E46C0A"/>
              </a:solidFill>
            </a:endParaRPr>
          </a:p>
        </p:txBody>
      </p:sp>
      <p:pic>
        <p:nvPicPr>
          <p:cNvPr id="13" name="Picture 2">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308613" y="5100730"/>
            <a:ext cx="398621" cy="39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a:hlinkClick r:id="rId12"/>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808978" y="5100730"/>
            <a:ext cx="411480" cy="391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670642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17500" y="1396999"/>
            <a:ext cx="8496299" cy="44401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999066" y="5774488"/>
            <a:ext cx="6879291" cy="939799"/>
          </a:xfrm>
          <a:prstGeom prst="rect">
            <a:avLst/>
          </a:prstGeom>
        </p:spPr>
        <p:txBody>
          <a:bodyPr vert="horz" lIns="91440" tIns="45720" rIns="91440" bIns="45720" rtlCol="0" anchor="ctr">
            <a:normAutofit fontScale="85000" lnSpcReduction="10000"/>
          </a:bodyPr>
          <a:lstStyle/>
          <a:p>
            <a:pPr lvl="0" algn="ctr">
              <a:spcBef>
                <a:spcPct val="0"/>
              </a:spcBef>
              <a:defRPr/>
            </a:pPr>
            <a:r>
              <a:rPr lang="en-US" sz="4400" dirty="0">
                <a:solidFill>
                  <a:srgbClr val="E46C0A"/>
                </a:solidFill>
                <a:latin typeface="Georgia"/>
                <a:cs typeface="Georgia"/>
              </a:rPr>
              <a:t>DiscoverCaliforniaWines.com</a:t>
            </a:r>
          </a:p>
        </p:txBody>
      </p:sp>
      <p:pic>
        <p:nvPicPr>
          <p:cNvPr id="5" name="Picture 4" descr="DISCOVER-CALIFORNIA.png"/>
          <p:cNvPicPr>
            <a:picLocks noChangeAspect="1"/>
          </p:cNvPicPr>
          <p:nvPr/>
        </p:nvPicPr>
        <p:blipFill>
          <a:blip r:embed="rId3"/>
          <a:stretch>
            <a:fillRect/>
          </a:stretch>
        </p:blipFill>
        <p:spPr>
          <a:xfrm>
            <a:off x="334513" y="730918"/>
            <a:ext cx="6142938" cy="480056"/>
          </a:xfrm>
          <a:prstGeom prst="rect">
            <a:avLst/>
          </a:prstGeom>
        </p:spPr>
      </p:pic>
      <p:sp>
        <p:nvSpPr>
          <p:cNvPr id="12" name="TextBox 11"/>
          <p:cNvSpPr txBox="1"/>
          <p:nvPr/>
        </p:nvSpPr>
        <p:spPr>
          <a:xfrm>
            <a:off x="620182" y="5342092"/>
            <a:ext cx="1231454" cy="369332"/>
          </a:xfrm>
          <a:prstGeom prst="rect">
            <a:avLst/>
          </a:prstGeom>
          <a:noFill/>
        </p:spPr>
        <p:txBody>
          <a:bodyPr wrap="square" rtlCol="0">
            <a:spAutoFit/>
          </a:bodyPr>
          <a:lstStyle/>
          <a:p>
            <a:r>
              <a:rPr lang="en-US" b="1" dirty="0">
                <a:solidFill>
                  <a:srgbClr val="E46C0A"/>
                </a:solidFill>
                <a:latin typeface="Georgia"/>
                <a:cs typeface="Georgia"/>
              </a:rPr>
              <a:t>Visit Us:</a:t>
            </a:r>
            <a:endParaRPr lang="en-US" dirty="0">
              <a:solidFill>
                <a:srgbClr val="E46C0A"/>
              </a:solidFill>
            </a:endParaRPr>
          </a:p>
        </p:txBody>
      </p:sp>
      <p:pic>
        <p:nvPicPr>
          <p:cNvPr id="13" name="Picture 12" descr="f_logo.jpg">
            <a:hlinkClick r:id="rId4"/>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955336" y="5313007"/>
            <a:ext cx="391160" cy="391160"/>
          </a:xfrm>
          <a:prstGeom prst="rect">
            <a:avLst/>
          </a:prstGeom>
        </p:spPr>
      </p:pic>
      <p:pic>
        <p:nvPicPr>
          <p:cNvPr id="14" name="Picture 13" descr="twitter-bird-white-on-blue.png">
            <a:hlinkClick r:id="rId6" action="ppaction://hlinkfile"/>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34651" y="5313007"/>
            <a:ext cx="383541" cy="391161"/>
          </a:xfrm>
          <a:prstGeom prst="rect">
            <a:avLst/>
          </a:prstGeom>
        </p:spPr>
      </p:pic>
      <p:sp>
        <p:nvSpPr>
          <p:cNvPr id="15" name="TextBox 14"/>
          <p:cNvSpPr txBox="1"/>
          <p:nvPr/>
        </p:nvSpPr>
        <p:spPr>
          <a:xfrm>
            <a:off x="4833257" y="1439979"/>
            <a:ext cx="3869309" cy="4601260"/>
          </a:xfrm>
          <a:prstGeom prst="rect">
            <a:avLst/>
          </a:prstGeom>
          <a:noFill/>
        </p:spPr>
        <p:txBody>
          <a:bodyPr wrap="square" rtlCol="0">
            <a:spAutoFit/>
          </a:bodyPr>
          <a:lstStyle/>
          <a:p>
            <a:pPr marL="285750" indent="-285750">
              <a:buFont typeface="Arial" pitchFamily="34" charset="0"/>
              <a:buChar char="•"/>
            </a:pPr>
            <a:r>
              <a:rPr lang="en-US" sz="1400" b="1" dirty="0">
                <a:solidFill>
                  <a:schemeClr val="bg1"/>
                </a:solidFill>
                <a:latin typeface="Georgia"/>
                <a:cs typeface="Georgia"/>
              </a:rPr>
              <a:t>Canada (English &amp; Quebec/French) </a:t>
            </a:r>
          </a:p>
          <a:p>
            <a:pPr lvl="1">
              <a:spcAft>
                <a:spcPts val="600"/>
              </a:spcAft>
            </a:pPr>
            <a:r>
              <a:rPr lang="en-US" sz="1400" b="1" dirty="0">
                <a:solidFill>
                  <a:schemeClr val="bg1"/>
                </a:solidFill>
                <a:latin typeface="Georgia"/>
                <a:cs typeface="Georgia"/>
              </a:rPr>
              <a:t> </a:t>
            </a:r>
            <a:r>
              <a:rPr lang="en-US" sz="1200" dirty="0">
                <a:solidFill>
                  <a:schemeClr val="bg1"/>
                </a:solidFill>
                <a:latin typeface="Georgia"/>
                <a:cs typeface="Georgia"/>
                <a:hlinkClick r:id="rId8"/>
              </a:rPr>
              <a:t>www.DiscoverCaliforniaWines.</a:t>
            </a:r>
            <a:r>
              <a:rPr lang="en-US" sz="1200" dirty="0">
                <a:solidFill>
                  <a:srgbClr val="FF0000"/>
                </a:solidFill>
                <a:latin typeface="Georgia"/>
                <a:cs typeface="Georgia"/>
                <a:hlinkClick r:id="rId8"/>
              </a:rPr>
              <a:t>CA</a:t>
            </a:r>
            <a:r>
              <a:rPr lang="en-US" sz="1200" dirty="0">
                <a:solidFill>
                  <a:srgbClr val="FF0000"/>
                </a:solidFill>
                <a:latin typeface="Georgia"/>
                <a:cs typeface="Georgia"/>
              </a:rPr>
              <a:t> </a:t>
            </a:r>
          </a:p>
          <a:p>
            <a:pPr marL="285750" indent="-285750">
              <a:buFont typeface="Arial" pitchFamily="34" charset="0"/>
              <a:buChar char="•"/>
            </a:pPr>
            <a:r>
              <a:rPr lang="en-US" sz="1400" b="1" dirty="0">
                <a:solidFill>
                  <a:schemeClr val="bg1"/>
                </a:solidFill>
                <a:latin typeface="Georgia"/>
                <a:cs typeface="Georgia"/>
              </a:rPr>
              <a:t>China</a:t>
            </a:r>
            <a:endParaRPr lang="en-US" sz="1400" dirty="0">
              <a:solidFill>
                <a:schemeClr val="bg1"/>
              </a:solidFill>
              <a:latin typeface="Georgia"/>
              <a:cs typeface="Georgia"/>
            </a:endParaRPr>
          </a:p>
          <a:p>
            <a:pPr lvl="1">
              <a:spcAft>
                <a:spcPts val="600"/>
              </a:spcAft>
            </a:pPr>
            <a:r>
              <a:rPr lang="en-US" sz="1200" dirty="0">
                <a:solidFill>
                  <a:schemeClr val="bg1"/>
                </a:solidFill>
                <a:latin typeface="Georgia"/>
                <a:cs typeface="Georgia"/>
                <a:hlinkClick r:id="rId9"/>
              </a:rPr>
              <a:t>www.DiscoverCaliforniaWines.com.CN</a:t>
            </a:r>
            <a:r>
              <a:rPr lang="en-US" sz="1200" dirty="0">
                <a:solidFill>
                  <a:schemeClr val="bg1"/>
                </a:solidFill>
                <a:latin typeface="Georgia"/>
                <a:cs typeface="Georgia"/>
              </a:rPr>
              <a:t> </a:t>
            </a:r>
            <a:r>
              <a:rPr lang="en-US" sz="1400" dirty="0">
                <a:solidFill>
                  <a:schemeClr val="bg1"/>
                </a:solidFill>
                <a:latin typeface="Georgia"/>
                <a:cs typeface="Georgia"/>
              </a:rPr>
              <a:t> </a:t>
            </a:r>
            <a:endParaRPr lang="en-US" sz="1400" dirty="0"/>
          </a:p>
          <a:p>
            <a:pPr marL="285750" indent="-285750">
              <a:buFont typeface="Arial" pitchFamily="34" charset="0"/>
              <a:buChar char="•"/>
            </a:pPr>
            <a:r>
              <a:rPr lang="en-US" sz="1400" b="1" dirty="0">
                <a:solidFill>
                  <a:schemeClr val="bg1"/>
                </a:solidFill>
                <a:latin typeface="Georgia"/>
                <a:cs typeface="Georgia"/>
              </a:rPr>
              <a:t>Germany</a:t>
            </a:r>
            <a:r>
              <a:rPr lang="en-US" sz="1400" dirty="0">
                <a:solidFill>
                  <a:schemeClr val="bg1"/>
                </a:solidFill>
                <a:latin typeface="Georgia"/>
                <a:cs typeface="Georgia"/>
              </a:rPr>
              <a:t> </a:t>
            </a:r>
          </a:p>
          <a:p>
            <a:pPr lvl="1">
              <a:spcAft>
                <a:spcPts val="600"/>
              </a:spcAft>
            </a:pPr>
            <a:r>
              <a:rPr lang="en-US" sz="1200" dirty="0">
                <a:solidFill>
                  <a:schemeClr val="bg1"/>
                </a:solidFill>
                <a:latin typeface="Georgia"/>
                <a:cs typeface="Georgia"/>
                <a:hlinkClick r:id="rId10"/>
              </a:rPr>
              <a:t>www.DiscoverCaliforniaWines.DE</a:t>
            </a:r>
            <a:r>
              <a:rPr lang="en-US" sz="1200" dirty="0">
                <a:solidFill>
                  <a:schemeClr val="bg1"/>
                </a:solidFill>
                <a:latin typeface="Georgia"/>
                <a:cs typeface="Georgia"/>
              </a:rPr>
              <a:t> </a:t>
            </a:r>
          </a:p>
          <a:p>
            <a:pPr marL="285750" indent="-285750">
              <a:buFont typeface="Arial" pitchFamily="34" charset="0"/>
              <a:buChar char="•"/>
            </a:pPr>
            <a:r>
              <a:rPr lang="en-US" sz="1400" b="1" dirty="0">
                <a:solidFill>
                  <a:schemeClr val="bg1"/>
                </a:solidFill>
                <a:latin typeface="Georgia"/>
                <a:cs typeface="Georgia"/>
              </a:rPr>
              <a:t>Hong Kong </a:t>
            </a:r>
          </a:p>
          <a:p>
            <a:pPr lvl="1">
              <a:spcAft>
                <a:spcPts val="600"/>
              </a:spcAft>
            </a:pPr>
            <a:r>
              <a:rPr lang="en-US" sz="1200" dirty="0">
                <a:solidFill>
                  <a:schemeClr val="bg1"/>
                </a:solidFill>
                <a:latin typeface="Georgia"/>
                <a:cs typeface="Georgia"/>
                <a:hlinkClick r:id="rId11"/>
              </a:rPr>
              <a:t>www.DiscoverCaliforniaWines.HK</a:t>
            </a:r>
            <a:r>
              <a:rPr lang="en-US" sz="1200" dirty="0">
                <a:solidFill>
                  <a:schemeClr val="bg1"/>
                </a:solidFill>
                <a:latin typeface="Georgia"/>
                <a:cs typeface="Georgia"/>
              </a:rPr>
              <a:t> </a:t>
            </a:r>
          </a:p>
          <a:p>
            <a:pPr marL="285750" indent="-285750">
              <a:buFont typeface="Arial" pitchFamily="34" charset="0"/>
              <a:buChar char="•"/>
            </a:pPr>
            <a:r>
              <a:rPr lang="en-US" sz="1400" b="1" dirty="0">
                <a:solidFill>
                  <a:schemeClr val="bg1"/>
                </a:solidFill>
                <a:latin typeface="Georgia"/>
                <a:cs typeface="Georgia"/>
              </a:rPr>
              <a:t>Japan </a:t>
            </a:r>
          </a:p>
          <a:p>
            <a:pPr lvl="1">
              <a:spcAft>
                <a:spcPts val="600"/>
              </a:spcAft>
            </a:pPr>
            <a:r>
              <a:rPr lang="en-US" sz="1200" dirty="0">
                <a:solidFill>
                  <a:schemeClr val="bg1"/>
                </a:solidFill>
                <a:latin typeface="Georgia"/>
                <a:cs typeface="Georgia"/>
                <a:hlinkClick r:id="rId12"/>
              </a:rPr>
              <a:t>www.DiscoverCaliforniaWines.JP</a:t>
            </a:r>
            <a:r>
              <a:rPr lang="en-US" sz="1200" dirty="0">
                <a:solidFill>
                  <a:schemeClr val="bg1"/>
                </a:solidFill>
                <a:latin typeface="Georgia"/>
                <a:cs typeface="Georgia"/>
              </a:rPr>
              <a:t> </a:t>
            </a:r>
          </a:p>
          <a:p>
            <a:pPr marL="285750" indent="-285750">
              <a:buFont typeface="Arial" pitchFamily="34" charset="0"/>
              <a:buChar char="•"/>
            </a:pPr>
            <a:r>
              <a:rPr lang="en-US" sz="1400" b="1" dirty="0">
                <a:solidFill>
                  <a:schemeClr val="bg1"/>
                </a:solidFill>
                <a:latin typeface="Georgia"/>
                <a:cs typeface="Georgia"/>
              </a:rPr>
              <a:t>Mexico </a:t>
            </a:r>
          </a:p>
          <a:p>
            <a:pPr lvl="1">
              <a:spcAft>
                <a:spcPts val="600"/>
              </a:spcAft>
            </a:pPr>
            <a:r>
              <a:rPr lang="en-US" sz="1100" dirty="0">
                <a:solidFill>
                  <a:schemeClr val="bg1"/>
                </a:solidFill>
                <a:latin typeface="Georgia"/>
                <a:cs typeface="Georgia"/>
                <a:hlinkClick r:id="rId13"/>
              </a:rPr>
              <a:t>www.DiscoverCaliforniaWines.com.MX</a:t>
            </a:r>
            <a:r>
              <a:rPr lang="en-US" sz="1200" dirty="0">
                <a:solidFill>
                  <a:schemeClr val="bg1"/>
                </a:solidFill>
                <a:latin typeface="Georgia"/>
                <a:cs typeface="Georgia"/>
              </a:rPr>
              <a:t> </a:t>
            </a:r>
            <a:r>
              <a:rPr lang="en-US" sz="1200" dirty="0"/>
              <a:t>–</a:t>
            </a:r>
          </a:p>
          <a:p>
            <a:pPr marL="285750" indent="-285750">
              <a:buFont typeface="Arial" pitchFamily="34" charset="0"/>
              <a:buChar char="•"/>
            </a:pPr>
            <a:r>
              <a:rPr lang="en-US" sz="1400" b="1" dirty="0">
                <a:solidFill>
                  <a:schemeClr val="bg1"/>
                </a:solidFill>
                <a:latin typeface="Georgia"/>
                <a:cs typeface="Georgia"/>
              </a:rPr>
              <a:t>South Korea </a:t>
            </a:r>
          </a:p>
          <a:p>
            <a:pPr lvl="1">
              <a:spcAft>
                <a:spcPts val="600"/>
              </a:spcAft>
            </a:pPr>
            <a:r>
              <a:rPr lang="en-US" sz="1200" dirty="0">
                <a:solidFill>
                  <a:schemeClr val="bg1"/>
                </a:solidFill>
                <a:latin typeface="Georgia"/>
                <a:cs typeface="Georgia"/>
                <a:hlinkClick r:id="rId14"/>
              </a:rPr>
              <a:t>www.DiscoverCaliforniaWines.KR</a:t>
            </a:r>
            <a:r>
              <a:rPr lang="en-US" sz="1200" dirty="0">
                <a:solidFill>
                  <a:schemeClr val="bg1"/>
                </a:solidFill>
                <a:latin typeface="Georgia"/>
                <a:cs typeface="Georgia"/>
              </a:rPr>
              <a:t> </a:t>
            </a:r>
          </a:p>
          <a:p>
            <a:pPr marL="285750" indent="-285750">
              <a:buFont typeface="Arial" pitchFamily="34" charset="0"/>
              <a:buChar char="•"/>
            </a:pPr>
            <a:r>
              <a:rPr lang="en-US" sz="1400" b="1" dirty="0">
                <a:solidFill>
                  <a:schemeClr val="bg1"/>
                </a:solidFill>
                <a:latin typeface="Georgia"/>
                <a:cs typeface="Georgia"/>
              </a:rPr>
              <a:t>Taiwan </a:t>
            </a:r>
          </a:p>
          <a:p>
            <a:pPr marL="742950" lvl="1" indent="-285750">
              <a:spcAft>
                <a:spcPts val="600"/>
              </a:spcAft>
              <a:buFont typeface="Arial" pitchFamily="34" charset="0"/>
              <a:buChar char="•"/>
            </a:pPr>
            <a:r>
              <a:rPr lang="en-US" sz="1200" dirty="0">
                <a:solidFill>
                  <a:schemeClr val="bg1"/>
                </a:solidFill>
                <a:latin typeface="Georgia"/>
                <a:cs typeface="Georgia"/>
                <a:hlinkClick r:id="rId15"/>
              </a:rPr>
              <a:t>www.DiscoverCaliforniaWines.TW</a:t>
            </a:r>
            <a:r>
              <a:rPr lang="en-US" sz="1200" dirty="0">
                <a:solidFill>
                  <a:schemeClr val="bg1"/>
                </a:solidFill>
                <a:latin typeface="Georgia"/>
                <a:cs typeface="Georgia"/>
              </a:rPr>
              <a:t> </a:t>
            </a:r>
          </a:p>
          <a:p>
            <a:pPr marL="285750" indent="-285750">
              <a:buFont typeface="Arial" pitchFamily="34" charset="0"/>
              <a:buChar char="•"/>
            </a:pPr>
            <a:r>
              <a:rPr lang="en-US" sz="1400" b="1" dirty="0">
                <a:solidFill>
                  <a:schemeClr val="bg1"/>
                </a:solidFill>
                <a:latin typeface="Georgia"/>
                <a:cs typeface="Georgia"/>
              </a:rPr>
              <a:t>United Kingdom </a:t>
            </a:r>
          </a:p>
          <a:p>
            <a:pPr lvl="1">
              <a:spcAft>
                <a:spcPts val="600"/>
              </a:spcAft>
            </a:pPr>
            <a:r>
              <a:rPr lang="en-US" sz="1200" dirty="0">
                <a:solidFill>
                  <a:schemeClr val="bg1"/>
                </a:solidFill>
                <a:latin typeface="Georgia"/>
                <a:cs typeface="Georgia"/>
                <a:hlinkClick r:id="rId16"/>
              </a:rPr>
              <a:t>www.DiscoverCaliforniaWines.</a:t>
            </a:r>
            <a:r>
              <a:rPr lang="en-US" sz="1200" dirty="0">
                <a:solidFill>
                  <a:srgbClr val="FF0000"/>
                </a:solidFill>
                <a:latin typeface="Georgia"/>
                <a:cs typeface="Georgia"/>
                <a:hlinkClick r:id="rId16"/>
              </a:rPr>
              <a:t>CO.UK</a:t>
            </a:r>
            <a:r>
              <a:rPr lang="en-US" sz="1200" dirty="0">
                <a:solidFill>
                  <a:srgbClr val="FF0000"/>
                </a:solidFill>
                <a:latin typeface="Georgia"/>
                <a:cs typeface="Georgia"/>
              </a:rPr>
              <a:t> </a:t>
            </a:r>
          </a:p>
          <a:p>
            <a:pPr marL="285750" indent="-285750">
              <a:spcAft>
                <a:spcPts val="600"/>
              </a:spcAft>
              <a:buFont typeface="Arial" pitchFamily="34" charset="0"/>
              <a:buChar char="•"/>
            </a:pPr>
            <a:endParaRPr lang="en-US" sz="1200" dirty="0">
              <a:solidFill>
                <a:schemeClr val="bg1"/>
              </a:solidFill>
              <a:latin typeface="Georgia"/>
              <a:cs typeface="Georgia"/>
            </a:endParaRPr>
          </a:p>
        </p:txBody>
      </p:sp>
      <p:pic>
        <p:nvPicPr>
          <p:cNvPr id="1026" name="Picture 2">
            <a:hlinkClick r:id="rId17"/>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3405982" y="5313007"/>
            <a:ext cx="398621" cy="398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a:hlinkClick r:id="rId19"/>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2906347" y="5313007"/>
            <a:ext cx="411480" cy="391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522546" y="1674100"/>
            <a:ext cx="4049454" cy="3409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898036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DiscoverCalWine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838200"/>
            <a:ext cx="8058150" cy="644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1751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pitchFamily="34" charset="0"/>
            </a:endParaRPr>
          </a:p>
        </p:txBody>
      </p:sp>
      <p:sp>
        <p:nvSpPr>
          <p:cNvPr id="3" name="Content Placeholder 2"/>
          <p:cNvSpPr>
            <a:spLocks noGrp="1"/>
          </p:cNvSpPr>
          <p:nvPr>
            <p:ph idx="4294967295"/>
          </p:nvPr>
        </p:nvSpPr>
        <p:spPr>
          <a:xfrm>
            <a:off x="4262178" y="1979111"/>
            <a:ext cx="4300796" cy="753884"/>
          </a:xfrm>
        </p:spPr>
        <p:txBody>
          <a:bodyPr>
            <a:noAutofit/>
          </a:bodyPr>
          <a:lstStyle/>
          <a:p>
            <a:pPr marL="0" indent="0">
              <a:spcAft>
                <a:spcPts val="600"/>
              </a:spcAft>
              <a:buNone/>
            </a:pPr>
            <a:r>
              <a:rPr lang="en-US" sz="1800" dirty="0">
                <a:solidFill>
                  <a:schemeClr val="bg1"/>
                </a:solidFill>
                <a:latin typeface="Georgia" pitchFamily="18" charset="0"/>
                <a:cs typeface="Times"/>
              </a:rPr>
              <a:t>American wine industry prospers with wines exported around the world</a:t>
            </a:r>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sp>
        <p:nvSpPr>
          <p:cNvPr id="11" name="Content Placeholder 2"/>
          <p:cNvSpPr txBox="1">
            <a:spLocks/>
          </p:cNvSpPr>
          <p:nvPr/>
        </p:nvSpPr>
        <p:spPr>
          <a:xfrm>
            <a:off x="5003795" y="3814226"/>
            <a:ext cx="3559179" cy="20621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solidFill>
                <a:schemeClr val="bg1"/>
              </a:solidFill>
              <a:latin typeface="Georgia" pitchFamily="18" charset="0"/>
              <a:cs typeface="Times"/>
            </a:endParaRPr>
          </a:p>
        </p:txBody>
      </p:sp>
      <p:sp>
        <p:nvSpPr>
          <p:cNvPr id="2" name="TextBox 1"/>
          <p:cNvSpPr txBox="1"/>
          <p:nvPr/>
        </p:nvSpPr>
        <p:spPr>
          <a:xfrm>
            <a:off x="4205478" y="1504942"/>
            <a:ext cx="3346720"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1900</a:t>
            </a:r>
            <a:endParaRPr lang="en-US" b="1" spc="-300" dirty="0">
              <a:solidFill>
                <a:schemeClr val="accent6">
                  <a:lumMod val="75000"/>
                </a:schemeClr>
              </a:solidFill>
              <a:latin typeface="Trebuchet MS" pitchFamily="34" charset="0"/>
            </a:endParaRPr>
          </a:p>
        </p:txBody>
      </p:sp>
      <p:sp>
        <p:nvSpPr>
          <p:cNvPr id="13" name="TextBox 12"/>
          <p:cNvSpPr txBox="1"/>
          <p:nvPr/>
        </p:nvSpPr>
        <p:spPr>
          <a:xfrm>
            <a:off x="4205478" y="2662451"/>
            <a:ext cx="3207213"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1919 </a:t>
            </a:r>
            <a:endParaRPr lang="en-US" b="1" spc="-300" dirty="0">
              <a:solidFill>
                <a:schemeClr val="accent6">
                  <a:lumMod val="75000"/>
                </a:schemeClr>
              </a:solidFill>
              <a:latin typeface="Trebuchet MS" pitchFamily="34" charset="0"/>
            </a:endParaRPr>
          </a:p>
        </p:txBody>
      </p:sp>
      <p:sp>
        <p:nvSpPr>
          <p:cNvPr id="20" name="Content Placeholder 2"/>
          <p:cNvSpPr txBox="1">
            <a:spLocks/>
          </p:cNvSpPr>
          <p:nvPr/>
        </p:nvSpPr>
        <p:spPr>
          <a:xfrm>
            <a:off x="4262178" y="3133826"/>
            <a:ext cx="4157545" cy="971335"/>
          </a:xfrm>
          <a:prstGeom prst="rect">
            <a:avLst/>
          </a:prstGeom>
        </p:spPr>
        <p:txBody>
          <a:bodyPr vert="horz" lIns="91440" tIns="45720" rIns="91440" bIns="45720" rtlCol="0">
            <a:noAutofit/>
          </a:bodyPr>
          <a:lstStyle/>
          <a:p>
            <a:pPr>
              <a:spcAft>
                <a:spcPts val="600"/>
              </a:spcAft>
            </a:pPr>
            <a:r>
              <a:rPr lang="en-US" dirty="0">
                <a:solidFill>
                  <a:schemeClr val="bg1"/>
                </a:solidFill>
                <a:latin typeface="Georgia" pitchFamily="18" charset="0"/>
                <a:cs typeface="Times"/>
              </a:rPr>
              <a:t>Prohibition in the U.S. outlaws the commercial production of wine – California wine production drops 94%</a:t>
            </a:r>
          </a:p>
        </p:txBody>
      </p:sp>
      <p:pic>
        <p:nvPicPr>
          <p:cNvPr id="15" name="Picture 14" descr="DISCOVER-CALIFORNIA.png"/>
          <p:cNvPicPr>
            <a:picLocks noChangeAspect="1"/>
          </p:cNvPicPr>
          <p:nvPr/>
        </p:nvPicPr>
        <p:blipFill>
          <a:blip r:embed="rId4"/>
          <a:stretch>
            <a:fillRect/>
          </a:stretch>
        </p:blipFill>
        <p:spPr>
          <a:xfrm>
            <a:off x="334489" y="730918"/>
            <a:ext cx="6142990" cy="480059"/>
          </a:xfrm>
          <a:prstGeom prst="rect">
            <a:avLst/>
          </a:prstGeom>
        </p:spPr>
      </p:pic>
      <p:sp>
        <p:nvSpPr>
          <p:cNvPr id="14" name="TextBox 13"/>
          <p:cNvSpPr txBox="1"/>
          <p:nvPr/>
        </p:nvSpPr>
        <p:spPr>
          <a:xfrm>
            <a:off x="4205478" y="4087239"/>
            <a:ext cx="3207213"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1933</a:t>
            </a:r>
            <a:endParaRPr lang="en-US" b="1" spc="-300" dirty="0">
              <a:solidFill>
                <a:schemeClr val="accent6">
                  <a:lumMod val="75000"/>
                </a:schemeClr>
              </a:solidFill>
              <a:latin typeface="Trebuchet MS" pitchFamily="34" charset="0"/>
            </a:endParaRPr>
          </a:p>
        </p:txBody>
      </p:sp>
      <p:sp>
        <p:nvSpPr>
          <p:cNvPr id="17" name="Content Placeholder 2"/>
          <p:cNvSpPr txBox="1">
            <a:spLocks/>
          </p:cNvSpPr>
          <p:nvPr/>
        </p:nvSpPr>
        <p:spPr>
          <a:xfrm>
            <a:off x="4262178" y="4558614"/>
            <a:ext cx="3891021" cy="1020776"/>
          </a:xfrm>
          <a:prstGeom prst="rect">
            <a:avLst/>
          </a:prstGeom>
        </p:spPr>
        <p:txBody>
          <a:bodyPr vert="horz" lIns="91440" tIns="45720" rIns="91440" bIns="45720" rtlCol="0">
            <a:noAutofit/>
          </a:bodyPr>
          <a:lstStyle/>
          <a:p>
            <a:pPr>
              <a:spcAft>
                <a:spcPts val="600"/>
              </a:spcAft>
            </a:pPr>
            <a:r>
              <a:rPr lang="en-US" dirty="0">
                <a:solidFill>
                  <a:schemeClr val="bg1"/>
                </a:solidFill>
                <a:latin typeface="Georgia" pitchFamily="18" charset="0"/>
                <a:cs typeface="Times"/>
              </a:rPr>
              <a:t>Prohibition is repealed</a:t>
            </a:r>
          </a:p>
        </p:txBody>
      </p:sp>
      <p:pic>
        <p:nvPicPr>
          <p:cNvPr id="21" name="Picture 20"/>
          <p:cNvPicPr>
            <a:picLocks noChangeAspect="1"/>
          </p:cNvPicPr>
          <p:nvPr/>
        </p:nvPicPr>
        <p:blipFill>
          <a:blip r:embed="rId5"/>
          <a:stretch>
            <a:fillRect/>
          </a:stretch>
        </p:blipFill>
        <p:spPr>
          <a:xfrm>
            <a:off x="627648" y="1663700"/>
            <a:ext cx="3348631" cy="4375544"/>
          </a:xfrm>
          <a:prstGeom prst="rect">
            <a:avLst/>
          </a:prstGeom>
        </p:spPr>
      </p:pic>
    </p:spTree>
    <p:extLst>
      <p:ext uri="{BB962C8B-B14F-4D97-AF65-F5344CB8AC3E}">
        <p14:creationId xmlns:p14="http://schemas.microsoft.com/office/powerpoint/2010/main" val="2144842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pitchFamily="34" charset="0"/>
            </a:endParaRPr>
          </a:p>
        </p:txBody>
      </p:sp>
      <p:sp>
        <p:nvSpPr>
          <p:cNvPr id="3" name="Content Placeholder 2"/>
          <p:cNvSpPr>
            <a:spLocks noGrp="1"/>
          </p:cNvSpPr>
          <p:nvPr>
            <p:ph idx="4294967295"/>
          </p:nvPr>
        </p:nvSpPr>
        <p:spPr>
          <a:xfrm>
            <a:off x="4262178" y="3728813"/>
            <a:ext cx="4300796" cy="753884"/>
          </a:xfrm>
        </p:spPr>
        <p:txBody>
          <a:bodyPr>
            <a:noAutofit/>
          </a:bodyPr>
          <a:lstStyle/>
          <a:p>
            <a:pPr marL="0" indent="0">
              <a:spcAft>
                <a:spcPts val="600"/>
              </a:spcAft>
              <a:buNone/>
            </a:pPr>
            <a:r>
              <a:rPr lang="en-US" sz="1800" dirty="0">
                <a:solidFill>
                  <a:schemeClr val="bg1"/>
                </a:solidFill>
                <a:latin typeface="Georgia" pitchFamily="18" charset="0"/>
                <a:cs typeface="Times"/>
              </a:rPr>
              <a:t>Wine Institute of California established</a:t>
            </a:r>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sp>
        <p:nvSpPr>
          <p:cNvPr id="11" name="Content Placeholder 2"/>
          <p:cNvSpPr txBox="1">
            <a:spLocks/>
          </p:cNvSpPr>
          <p:nvPr/>
        </p:nvSpPr>
        <p:spPr>
          <a:xfrm>
            <a:off x="5003795" y="3814226"/>
            <a:ext cx="3559179" cy="20621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solidFill>
                <a:schemeClr val="bg1"/>
              </a:solidFill>
              <a:latin typeface="Georgia" pitchFamily="18" charset="0"/>
              <a:cs typeface="Times"/>
            </a:endParaRPr>
          </a:p>
        </p:txBody>
      </p:sp>
      <p:sp>
        <p:nvSpPr>
          <p:cNvPr id="2" name="TextBox 1"/>
          <p:cNvSpPr txBox="1"/>
          <p:nvPr/>
        </p:nvSpPr>
        <p:spPr>
          <a:xfrm>
            <a:off x="4205478" y="3254644"/>
            <a:ext cx="3346720"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1934</a:t>
            </a:r>
            <a:endParaRPr lang="en-US" b="1" spc="-300" dirty="0">
              <a:solidFill>
                <a:schemeClr val="accent6">
                  <a:lumMod val="75000"/>
                </a:schemeClr>
              </a:solidFill>
              <a:latin typeface="Trebuchet MS" pitchFamily="34" charset="0"/>
            </a:endParaRPr>
          </a:p>
        </p:txBody>
      </p:sp>
      <p:sp>
        <p:nvSpPr>
          <p:cNvPr id="13" name="TextBox 12"/>
          <p:cNvSpPr txBox="1"/>
          <p:nvPr/>
        </p:nvSpPr>
        <p:spPr>
          <a:xfrm>
            <a:off x="4205478" y="4128653"/>
            <a:ext cx="3207213"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1935</a:t>
            </a:r>
            <a:endParaRPr lang="en-US" b="1" spc="-300" dirty="0">
              <a:solidFill>
                <a:schemeClr val="accent6">
                  <a:lumMod val="75000"/>
                </a:schemeClr>
              </a:solidFill>
              <a:latin typeface="Trebuchet MS" pitchFamily="34" charset="0"/>
            </a:endParaRPr>
          </a:p>
        </p:txBody>
      </p:sp>
      <p:sp>
        <p:nvSpPr>
          <p:cNvPr id="20" name="Content Placeholder 2"/>
          <p:cNvSpPr txBox="1">
            <a:spLocks/>
          </p:cNvSpPr>
          <p:nvPr/>
        </p:nvSpPr>
        <p:spPr>
          <a:xfrm>
            <a:off x="4262178" y="4600028"/>
            <a:ext cx="4140493" cy="971335"/>
          </a:xfrm>
          <a:prstGeom prst="rect">
            <a:avLst/>
          </a:prstGeom>
        </p:spPr>
        <p:txBody>
          <a:bodyPr vert="horz" lIns="91440" tIns="45720" rIns="91440" bIns="45720" rtlCol="0">
            <a:noAutofit/>
          </a:bodyPr>
          <a:lstStyle/>
          <a:p>
            <a:pPr>
              <a:spcAft>
                <a:spcPts val="600"/>
              </a:spcAft>
            </a:pPr>
            <a:r>
              <a:rPr lang="en-US" dirty="0">
                <a:solidFill>
                  <a:schemeClr val="bg1"/>
                </a:solidFill>
                <a:latin typeface="Georgia" pitchFamily="18" charset="0"/>
                <a:cs typeface="Times"/>
              </a:rPr>
              <a:t>University of California at Berkeley and Davis lead viticulture and winemaking research and education</a:t>
            </a:r>
          </a:p>
        </p:txBody>
      </p:sp>
      <p:pic>
        <p:nvPicPr>
          <p:cNvPr id="15" name="Picture 14" descr="DISCOVER-CALIFORNIA.png"/>
          <p:cNvPicPr>
            <a:picLocks noChangeAspect="1"/>
          </p:cNvPicPr>
          <p:nvPr/>
        </p:nvPicPr>
        <p:blipFill>
          <a:blip r:embed="rId4"/>
          <a:stretch>
            <a:fillRect/>
          </a:stretch>
        </p:blipFill>
        <p:spPr>
          <a:xfrm>
            <a:off x="334489" y="730918"/>
            <a:ext cx="6142990" cy="480059"/>
          </a:xfrm>
          <a:prstGeom prst="rect">
            <a:avLst/>
          </a:prstGeom>
        </p:spPr>
      </p:pic>
      <p:sp>
        <p:nvSpPr>
          <p:cNvPr id="19" name="TextBox 18"/>
          <p:cNvSpPr txBox="1"/>
          <p:nvPr/>
        </p:nvSpPr>
        <p:spPr>
          <a:xfrm>
            <a:off x="4205478" y="1870973"/>
            <a:ext cx="3207213"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1933</a:t>
            </a:r>
            <a:endParaRPr lang="en-US" b="1" spc="-300" dirty="0">
              <a:solidFill>
                <a:schemeClr val="accent6">
                  <a:lumMod val="75000"/>
                </a:schemeClr>
              </a:solidFill>
              <a:latin typeface="Trebuchet MS" pitchFamily="34" charset="0"/>
            </a:endParaRPr>
          </a:p>
        </p:txBody>
      </p:sp>
      <p:sp>
        <p:nvSpPr>
          <p:cNvPr id="21" name="Content Placeholder 2"/>
          <p:cNvSpPr txBox="1">
            <a:spLocks/>
          </p:cNvSpPr>
          <p:nvPr/>
        </p:nvSpPr>
        <p:spPr>
          <a:xfrm>
            <a:off x="4262178" y="2342348"/>
            <a:ext cx="4140493" cy="971335"/>
          </a:xfrm>
          <a:prstGeom prst="rect">
            <a:avLst/>
          </a:prstGeom>
        </p:spPr>
        <p:txBody>
          <a:bodyPr vert="horz" lIns="91440" tIns="45720" rIns="91440" bIns="45720" rtlCol="0">
            <a:noAutofit/>
          </a:bodyPr>
          <a:lstStyle/>
          <a:p>
            <a:pPr>
              <a:spcAft>
                <a:spcPts val="600"/>
              </a:spcAft>
            </a:pPr>
            <a:r>
              <a:rPr lang="en-US" dirty="0">
                <a:solidFill>
                  <a:schemeClr val="bg1"/>
                </a:solidFill>
                <a:latin typeface="Georgia" pitchFamily="18" charset="0"/>
                <a:cs typeface="Times"/>
              </a:rPr>
              <a:t>Ernest and Julio Gallo start E. &amp; J. Gallo Winery in Modesto; today it is the largest winery in the world</a:t>
            </a:r>
          </a:p>
        </p:txBody>
      </p:sp>
      <p:pic>
        <p:nvPicPr>
          <p:cNvPr id="4" name="Picture 3" descr="page1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7607" y="1663700"/>
            <a:ext cx="3358672" cy="4382732"/>
          </a:xfrm>
          <a:prstGeom prst="rect">
            <a:avLst/>
          </a:prstGeom>
        </p:spPr>
      </p:pic>
    </p:spTree>
    <p:extLst>
      <p:ext uri="{BB962C8B-B14F-4D97-AF65-F5344CB8AC3E}">
        <p14:creationId xmlns:p14="http://schemas.microsoft.com/office/powerpoint/2010/main" val="2144842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pitchFamily="34" charset="0"/>
            </a:endParaRPr>
          </a:p>
        </p:txBody>
      </p:sp>
      <p:sp>
        <p:nvSpPr>
          <p:cNvPr id="3" name="Content Placeholder 2"/>
          <p:cNvSpPr>
            <a:spLocks noGrp="1"/>
          </p:cNvSpPr>
          <p:nvPr>
            <p:ph idx="4294967295"/>
          </p:nvPr>
        </p:nvSpPr>
        <p:spPr>
          <a:xfrm>
            <a:off x="4262178" y="3238977"/>
            <a:ext cx="4300796" cy="753884"/>
          </a:xfrm>
        </p:spPr>
        <p:txBody>
          <a:bodyPr>
            <a:noAutofit/>
          </a:bodyPr>
          <a:lstStyle/>
          <a:p>
            <a:pPr marL="0" indent="0">
              <a:spcAft>
                <a:spcPts val="600"/>
              </a:spcAft>
              <a:buNone/>
            </a:pPr>
            <a:r>
              <a:rPr lang="en-US" sz="1700" dirty="0">
                <a:solidFill>
                  <a:schemeClr val="bg1"/>
                </a:solidFill>
                <a:latin typeface="Georgia" pitchFamily="18" charset="0"/>
                <a:cs typeface="Times"/>
              </a:rPr>
              <a:t>Robert </a:t>
            </a:r>
            <a:r>
              <a:rPr lang="en-US" sz="1700" dirty="0" err="1">
                <a:solidFill>
                  <a:schemeClr val="bg1"/>
                </a:solidFill>
                <a:latin typeface="Georgia" pitchFamily="18" charset="0"/>
                <a:cs typeface="Times"/>
              </a:rPr>
              <a:t>Mondavi</a:t>
            </a:r>
            <a:r>
              <a:rPr lang="en-US" sz="1700" dirty="0">
                <a:solidFill>
                  <a:schemeClr val="bg1"/>
                </a:solidFill>
                <a:latin typeface="Georgia" pitchFamily="18" charset="0"/>
                <a:cs typeface="Times"/>
              </a:rPr>
              <a:t> establishes his winery in Napa Valley, the first major winery there since Prohibition</a:t>
            </a:r>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sp>
        <p:nvSpPr>
          <p:cNvPr id="11" name="Content Placeholder 2"/>
          <p:cNvSpPr txBox="1">
            <a:spLocks/>
          </p:cNvSpPr>
          <p:nvPr/>
        </p:nvSpPr>
        <p:spPr>
          <a:xfrm>
            <a:off x="5003795" y="3814226"/>
            <a:ext cx="3559179" cy="20621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solidFill>
                <a:schemeClr val="bg1"/>
              </a:solidFill>
              <a:latin typeface="Georgia" pitchFamily="18" charset="0"/>
              <a:cs typeface="Times"/>
            </a:endParaRPr>
          </a:p>
        </p:txBody>
      </p:sp>
      <p:sp>
        <p:nvSpPr>
          <p:cNvPr id="2" name="TextBox 1"/>
          <p:cNvSpPr txBox="1"/>
          <p:nvPr/>
        </p:nvSpPr>
        <p:spPr>
          <a:xfrm>
            <a:off x="4205478" y="2764808"/>
            <a:ext cx="3346720"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1966</a:t>
            </a:r>
            <a:endParaRPr lang="en-US" b="1" spc="-300" dirty="0">
              <a:solidFill>
                <a:schemeClr val="accent6">
                  <a:lumMod val="75000"/>
                </a:schemeClr>
              </a:solidFill>
              <a:latin typeface="Trebuchet MS" pitchFamily="34" charset="0"/>
            </a:endParaRPr>
          </a:p>
        </p:txBody>
      </p:sp>
      <p:sp>
        <p:nvSpPr>
          <p:cNvPr id="13" name="TextBox 12"/>
          <p:cNvSpPr txBox="1"/>
          <p:nvPr/>
        </p:nvSpPr>
        <p:spPr>
          <a:xfrm>
            <a:off x="4205478" y="4155924"/>
            <a:ext cx="3207213"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1976</a:t>
            </a:r>
            <a:endParaRPr lang="en-US" b="1" spc="-300" dirty="0">
              <a:solidFill>
                <a:schemeClr val="accent6">
                  <a:lumMod val="75000"/>
                </a:schemeClr>
              </a:solidFill>
              <a:latin typeface="Trebuchet MS" pitchFamily="34" charset="0"/>
            </a:endParaRPr>
          </a:p>
        </p:txBody>
      </p:sp>
      <p:sp>
        <p:nvSpPr>
          <p:cNvPr id="20" name="Content Placeholder 2"/>
          <p:cNvSpPr txBox="1">
            <a:spLocks/>
          </p:cNvSpPr>
          <p:nvPr/>
        </p:nvSpPr>
        <p:spPr>
          <a:xfrm>
            <a:off x="4262178" y="4627299"/>
            <a:ext cx="4300796" cy="971335"/>
          </a:xfrm>
          <a:prstGeom prst="rect">
            <a:avLst/>
          </a:prstGeom>
        </p:spPr>
        <p:txBody>
          <a:bodyPr vert="horz" lIns="91440" tIns="45720" rIns="91440" bIns="45720" rtlCol="0">
            <a:noAutofit/>
          </a:bodyPr>
          <a:lstStyle/>
          <a:p>
            <a:pPr>
              <a:spcAft>
                <a:spcPts val="600"/>
              </a:spcAft>
            </a:pPr>
            <a:r>
              <a:rPr lang="en-US" sz="1700" dirty="0">
                <a:solidFill>
                  <a:schemeClr val="bg1"/>
                </a:solidFill>
                <a:latin typeface="Georgia" pitchFamily="18" charset="0"/>
                <a:cs typeface="Times"/>
              </a:rPr>
              <a:t>Judgment of Paris blind tasting, reported in Time Magazine, changes international perceptions of California wine when French judges select California wines as three of top four Chardonnays, and top red</a:t>
            </a:r>
          </a:p>
        </p:txBody>
      </p:sp>
      <p:pic>
        <p:nvPicPr>
          <p:cNvPr id="15" name="Picture 14" descr="DISCOVER-CALIFORNIA.png"/>
          <p:cNvPicPr>
            <a:picLocks noChangeAspect="1"/>
          </p:cNvPicPr>
          <p:nvPr/>
        </p:nvPicPr>
        <p:blipFill>
          <a:blip r:embed="rId4"/>
          <a:stretch>
            <a:fillRect/>
          </a:stretch>
        </p:blipFill>
        <p:spPr>
          <a:xfrm>
            <a:off x="334489" y="730918"/>
            <a:ext cx="6142990" cy="48005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7648" y="3954401"/>
            <a:ext cx="3348631" cy="2127079"/>
          </a:xfrm>
          <a:prstGeom prst="rect">
            <a:avLst/>
          </a:prstGeom>
        </p:spPr>
      </p:pic>
      <p:sp>
        <p:nvSpPr>
          <p:cNvPr id="14" name="TextBox 13"/>
          <p:cNvSpPr txBox="1"/>
          <p:nvPr/>
        </p:nvSpPr>
        <p:spPr>
          <a:xfrm>
            <a:off x="4205478" y="1449973"/>
            <a:ext cx="3207213"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1960s / 70s</a:t>
            </a:r>
            <a:endParaRPr lang="en-US" b="1" spc="-300" dirty="0">
              <a:solidFill>
                <a:schemeClr val="accent6">
                  <a:lumMod val="75000"/>
                </a:schemeClr>
              </a:solidFill>
              <a:latin typeface="Trebuchet MS" pitchFamily="34" charset="0"/>
            </a:endParaRPr>
          </a:p>
        </p:txBody>
      </p:sp>
      <p:sp>
        <p:nvSpPr>
          <p:cNvPr id="17" name="Content Placeholder 2"/>
          <p:cNvSpPr txBox="1">
            <a:spLocks/>
          </p:cNvSpPr>
          <p:nvPr/>
        </p:nvSpPr>
        <p:spPr>
          <a:xfrm>
            <a:off x="4262178" y="1921348"/>
            <a:ext cx="3891021" cy="1020776"/>
          </a:xfrm>
          <a:prstGeom prst="rect">
            <a:avLst/>
          </a:prstGeom>
        </p:spPr>
        <p:txBody>
          <a:bodyPr vert="horz" lIns="91440" tIns="45720" rIns="91440" bIns="45720" rtlCol="0">
            <a:noAutofit/>
          </a:bodyPr>
          <a:lstStyle/>
          <a:p>
            <a:pPr>
              <a:spcAft>
                <a:spcPts val="600"/>
              </a:spcAft>
            </a:pPr>
            <a:r>
              <a:rPr lang="en-US" sz="1700" dirty="0">
                <a:solidFill>
                  <a:schemeClr val="bg1"/>
                </a:solidFill>
                <a:latin typeface="Georgia" pitchFamily="18" charset="0"/>
                <a:cs typeface="Times"/>
              </a:rPr>
              <a:t>Many winemakers &amp; </a:t>
            </a:r>
            <a:r>
              <a:rPr lang="en-US" sz="1700" dirty="0" err="1">
                <a:solidFill>
                  <a:schemeClr val="bg1"/>
                </a:solidFill>
                <a:latin typeface="Georgia" pitchFamily="18" charset="0"/>
                <a:cs typeface="Times"/>
              </a:rPr>
              <a:t>winegrape</a:t>
            </a:r>
            <a:r>
              <a:rPr lang="en-US" sz="1700" dirty="0">
                <a:solidFill>
                  <a:schemeClr val="bg1"/>
                </a:solidFill>
                <a:latin typeface="Georgia" pitchFamily="18" charset="0"/>
                <a:cs typeface="Times"/>
              </a:rPr>
              <a:t> growers see the great potential in California and start wineries</a:t>
            </a:r>
          </a:p>
        </p:txBody>
      </p:sp>
      <p:pic>
        <p:nvPicPr>
          <p:cNvPr id="4" name="Picture 3" descr="Slide 13_Young-RMondavi_W-025.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78469" y="1533911"/>
            <a:ext cx="2094089" cy="2280315"/>
          </a:xfrm>
          <a:prstGeom prst="rect">
            <a:avLst/>
          </a:prstGeom>
        </p:spPr>
      </p:pic>
    </p:spTree>
    <p:extLst>
      <p:ext uri="{BB962C8B-B14F-4D97-AF65-F5344CB8AC3E}">
        <p14:creationId xmlns:p14="http://schemas.microsoft.com/office/powerpoint/2010/main" val="2144842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pitchFamily="34" charset="0"/>
            </a:endParaRPr>
          </a:p>
        </p:txBody>
      </p:sp>
      <p:sp>
        <p:nvSpPr>
          <p:cNvPr id="3" name="Content Placeholder 2"/>
          <p:cNvSpPr>
            <a:spLocks noGrp="1"/>
          </p:cNvSpPr>
          <p:nvPr>
            <p:ph idx="4294967295"/>
          </p:nvPr>
        </p:nvSpPr>
        <p:spPr>
          <a:xfrm>
            <a:off x="4262178" y="1979111"/>
            <a:ext cx="4300796" cy="753884"/>
          </a:xfrm>
        </p:spPr>
        <p:txBody>
          <a:bodyPr>
            <a:noAutofit/>
          </a:bodyPr>
          <a:lstStyle/>
          <a:p>
            <a:pPr marL="0" indent="0">
              <a:spcAft>
                <a:spcPts val="600"/>
              </a:spcAft>
              <a:buNone/>
            </a:pPr>
            <a:r>
              <a:rPr lang="en-US" sz="1800" dirty="0">
                <a:solidFill>
                  <a:schemeClr val="bg1"/>
                </a:solidFill>
                <a:latin typeface="Georgia" pitchFamily="18" charset="0"/>
                <a:cs typeface="Times"/>
              </a:rPr>
              <a:t>Winegrapes are planted in more than half of California’s 58 counties; today they are grown in 49 counties</a:t>
            </a:r>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sp>
        <p:nvSpPr>
          <p:cNvPr id="11" name="Content Placeholder 2"/>
          <p:cNvSpPr txBox="1">
            <a:spLocks/>
          </p:cNvSpPr>
          <p:nvPr/>
        </p:nvSpPr>
        <p:spPr>
          <a:xfrm>
            <a:off x="5003795" y="3814226"/>
            <a:ext cx="3559179" cy="20621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solidFill>
                <a:schemeClr val="bg1"/>
              </a:solidFill>
              <a:latin typeface="Georgia" pitchFamily="18" charset="0"/>
              <a:cs typeface="Times"/>
            </a:endParaRPr>
          </a:p>
        </p:txBody>
      </p:sp>
      <p:sp>
        <p:nvSpPr>
          <p:cNvPr id="2" name="TextBox 1"/>
          <p:cNvSpPr txBox="1"/>
          <p:nvPr/>
        </p:nvSpPr>
        <p:spPr>
          <a:xfrm>
            <a:off x="4205478" y="1504942"/>
            <a:ext cx="3346720"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1980</a:t>
            </a:r>
            <a:endParaRPr lang="en-US" b="1" spc="-300" dirty="0">
              <a:solidFill>
                <a:schemeClr val="accent6">
                  <a:lumMod val="75000"/>
                </a:schemeClr>
              </a:solidFill>
              <a:latin typeface="Trebuchet MS" pitchFamily="34" charset="0"/>
            </a:endParaRPr>
          </a:p>
        </p:txBody>
      </p:sp>
      <p:sp>
        <p:nvSpPr>
          <p:cNvPr id="13" name="TextBox 12"/>
          <p:cNvSpPr txBox="1"/>
          <p:nvPr/>
        </p:nvSpPr>
        <p:spPr>
          <a:xfrm>
            <a:off x="4205478" y="2986335"/>
            <a:ext cx="3331383"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1991</a:t>
            </a:r>
            <a:endParaRPr lang="en-US" b="1" spc="-300" dirty="0">
              <a:solidFill>
                <a:schemeClr val="accent6">
                  <a:lumMod val="75000"/>
                </a:schemeClr>
              </a:solidFill>
              <a:latin typeface="Trebuchet MS" pitchFamily="34" charset="0"/>
            </a:endParaRPr>
          </a:p>
        </p:txBody>
      </p:sp>
      <p:sp>
        <p:nvSpPr>
          <p:cNvPr id="20" name="Content Placeholder 2"/>
          <p:cNvSpPr txBox="1">
            <a:spLocks/>
          </p:cNvSpPr>
          <p:nvPr/>
        </p:nvSpPr>
        <p:spPr>
          <a:xfrm>
            <a:off x="4262178" y="3457710"/>
            <a:ext cx="4526222" cy="971335"/>
          </a:xfrm>
          <a:prstGeom prst="rect">
            <a:avLst/>
          </a:prstGeom>
        </p:spPr>
        <p:txBody>
          <a:bodyPr vert="horz" lIns="91440" tIns="45720" rIns="91440" bIns="45720" rtlCol="0">
            <a:noAutofit/>
          </a:bodyPr>
          <a:lstStyle/>
          <a:p>
            <a:pPr>
              <a:spcAft>
                <a:spcPts val="600"/>
              </a:spcAft>
            </a:pPr>
            <a:r>
              <a:rPr lang="en-US" dirty="0">
                <a:solidFill>
                  <a:schemeClr val="bg1"/>
                </a:solidFill>
                <a:latin typeface="Georgia" pitchFamily="18" charset="0"/>
                <a:cs typeface="Times"/>
              </a:rPr>
              <a:t>More than 50 American </a:t>
            </a:r>
            <a:r>
              <a:rPr lang="en-US" dirty="0" err="1">
                <a:solidFill>
                  <a:schemeClr val="bg1"/>
                </a:solidFill>
                <a:latin typeface="Georgia" pitchFamily="18" charset="0"/>
                <a:cs typeface="Times"/>
              </a:rPr>
              <a:t>Viticultural</a:t>
            </a:r>
            <a:r>
              <a:rPr lang="en-US" dirty="0">
                <a:solidFill>
                  <a:schemeClr val="bg1"/>
                </a:solidFill>
                <a:latin typeface="Georgia" pitchFamily="18" charset="0"/>
                <a:cs typeface="Times"/>
              </a:rPr>
              <a:t> Areas – distinct growing areas approved by the U.S. government – are established in California; today there are 138</a:t>
            </a:r>
          </a:p>
        </p:txBody>
      </p:sp>
      <p:pic>
        <p:nvPicPr>
          <p:cNvPr id="15" name="Picture 14" descr="DISCOVER-CALIFORNIA.png"/>
          <p:cNvPicPr>
            <a:picLocks noChangeAspect="1"/>
          </p:cNvPicPr>
          <p:nvPr/>
        </p:nvPicPr>
        <p:blipFill>
          <a:blip r:embed="rId4"/>
          <a:stretch>
            <a:fillRect/>
          </a:stretch>
        </p:blipFill>
        <p:spPr>
          <a:xfrm>
            <a:off x="334489" y="730918"/>
            <a:ext cx="6142990" cy="480059"/>
          </a:xfrm>
          <a:prstGeom prst="rect">
            <a:avLst/>
          </a:prstGeom>
        </p:spPr>
      </p:pic>
      <p:pic>
        <p:nvPicPr>
          <p:cNvPr id="21" name="Picture 20"/>
          <p:cNvPicPr>
            <a:picLocks noChangeAspect="1"/>
          </p:cNvPicPr>
          <p:nvPr/>
        </p:nvPicPr>
        <p:blipFill>
          <a:blip r:embed="rId5"/>
          <a:stretch>
            <a:fillRect/>
          </a:stretch>
        </p:blipFill>
        <p:spPr>
          <a:xfrm>
            <a:off x="627648" y="1663700"/>
            <a:ext cx="3348631" cy="4375545"/>
          </a:xfrm>
          <a:prstGeom prst="rect">
            <a:avLst/>
          </a:prstGeom>
        </p:spPr>
      </p:pic>
      <p:sp>
        <p:nvSpPr>
          <p:cNvPr id="14" name="TextBox 13"/>
          <p:cNvSpPr txBox="1"/>
          <p:nvPr/>
        </p:nvSpPr>
        <p:spPr>
          <a:xfrm>
            <a:off x="4205478" y="4663091"/>
            <a:ext cx="3207213"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1997</a:t>
            </a:r>
            <a:endParaRPr lang="en-US" b="1" spc="-300" dirty="0">
              <a:solidFill>
                <a:schemeClr val="accent6">
                  <a:lumMod val="75000"/>
                </a:schemeClr>
              </a:solidFill>
              <a:latin typeface="Trebuchet MS" pitchFamily="34" charset="0"/>
            </a:endParaRPr>
          </a:p>
        </p:txBody>
      </p:sp>
      <p:sp>
        <p:nvSpPr>
          <p:cNvPr id="17" name="Content Placeholder 2"/>
          <p:cNvSpPr txBox="1">
            <a:spLocks/>
          </p:cNvSpPr>
          <p:nvPr/>
        </p:nvSpPr>
        <p:spPr>
          <a:xfrm>
            <a:off x="4262178" y="5134466"/>
            <a:ext cx="4140493" cy="1020776"/>
          </a:xfrm>
          <a:prstGeom prst="rect">
            <a:avLst/>
          </a:prstGeom>
        </p:spPr>
        <p:txBody>
          <a:bodyPr vert="horz" lIns="91440" tIns="45720" rIns="91440" bIns="45720" rtlCol="0">
            <a:noAutofit/>
          </a:bodyPr>
          <a:lstStyle/>
          <a:p>
            <a:pPr>
              <a:spcAft>
                <a:spcPts val="600"/>
              </a:spcAft>
            </a:pPr>
            <a:r>
              <a:rPr lang="en-US" dirty="0">
                <a:solidFill>
                  <a:schemeClr val="bg1"/>
                </a:solidFill>
                <a:latin typeface="Georgia" pitchFamily="18" charset="0"/>
                <a:cs typeface="Times"/>
              </a:rPr>
              <a:t>The number of wineries in California grows to more than 1,000; today there are 4,700</a:t>
            </a:r>
          </a:p>
        </p:txBody>
      </p:sp>
    </p:spTree>
    <p:extLst>
      <p:ext uri="{BB962C8B-B14F-4D97-AF65-F5344CB8AC3E}">
        <p14:creationId xmlns:p14="http://schemas.microsoft.com/office/powerpoint/2010/main" val="21448428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pitchFamily="34" charset="0"/>
            </a:endParaRPr>
          </a:p>
        </p:txBody>
      </p:sp>
      <p:sp>
        <p:nvSpPr>
          <p:cNvPr id="3" name="Content Placeholder 2"/>
          <p:cNvSpPr>
            <a:spLocks noGrp="1"/>
          </p:cNvSpPr>
          <p:nvPr>
            <p:ph idx="4294967295"/>
          </p:nvPr>
        </p:nvSpPr>
        <p:spPr>
          <a:xfrm>
            <a:off x="4262178" y="1979111"/>
            <a:ext cx="4300796" cy="753884"/>
          </a:xfrm>
        </p:spPr>
        <p:txBody>
          <a:bodyPr>
            <a:noAutofit/>
          </a:bodyPr>
          <a:lstStyle/>
          <a:p>
            <a:pPr marL="0" indent="0">
              <a:spcAft>
                <a:spcPts val="600"/>
              </a:spcAft>
              <a:buNone/>
            </a:pPr>
            <a:r>
              <a:rPr lang="en-US" sz="1800" dirty="0">
                <a:solidFill>
                  <a:schemeClr val="bg1"/>
                </a:solidFill>
                <a:latin typeface="Georgia" pitchFamily="18" charset="0"/>
                <a:cs typeface="Times"/>
              </a:rPr>
              <a:t>Wine Institute vintners and California growers introduce the Code of Sustainable Winegrowing, covering more than 200 best practices for the vineyard, winery and community.</a:t>
            </a:r>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sp>
        <p:nvSpPr>
          <p:cNvPr id="11" name="Content Placeholder 2"/>
          <p:cNvSpPr txBox="1">
            <a:spLocks/>
          </p:cNvSpPr>
          <p:nvPr/>
        </p:nvSpPr>
        <p:spPr>
          <a:xfrm>
            <a:off x="5003795" y="3814226"/>
            <a:ext cx="3559179" cy="20621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solidFill>
                <a:schemeClr val="bg1"/>
              </a:solidFill>
              <a:latin typeface="Georgia" pitchFamily="18" charset="0"/>
              <a:cs typeface="Times"/>
            </a:endParaRPr>
          </a:p>
        </p:txBody>
      </p:sp>
      <p:sp>
        <p:nvSpPr>
          <p:cNvPr id="2" name="TextBox 1"/>
          <p:cNvSpPr txBox="1"/>
          <p:nvPr/>
        </p:nvSpPr>
        <p:spPr>
          <a:xfrm>
            <a:off x="4205478" y="1504942"/>
            <a:ext cx="3346720"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2002</a:t>
            </a:r>
            <a:endParaRPr lang="en-US" b="1" spc="-300" dirty="0">
              <a:solidFill>
                <a:schemeClr val="accent6">
                  <a:lumMod val="75000"/>
                </a:schemeClr>
              </a:solidFill>
              <a:latin typeface="Trebuchet MS" pitchFamily="34" charset="0"/>
            </a:endParaRPr>
          </a:p>
        </p:txBody>
      </p:sp>
      <p:sp>
        <p:nvSpPr>
          <p:cNvPr id="13" name="TextBox 12"/>
          <p:cNvSpPr txBox="1"/>
          <p:nvPr/>
        </p:nvSpPr>
        <p:spPr>
          <a:xfrm>
            <a:off x="4205478" y="3526229"/>
            <a:ext cx="3207213"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2005</a:t>
            </a:r>
            <a:endParaRPr lang="en-US" b="1" spc="-300" dirty="0">
              <a:solidFill>
                <a:schemeClr val="accent6">
                  <a:lumMod val="75000"/>
                </a:schemeClr>
              </a:solidFill>
              <a:latin typeface="Trebuchet MS" pitchFamily="34" charset="0"/>
            </a:endParaRPr>
          </a:p>
        </p:txBody>
      </p:sp>
      <p:sp>
        <p:nvSpPr>
          <p:cNvPr id="20" name="Content Placeholder 2"/>
          <p:cNvSpPr txBox="1">
            <a:spLocks/>
          </p:cNvSpPr>
          <p:nvPr/>
        </p:nvSpPr>
        <p:spPr>
          <a:xfrm>
            <a:off x="4262179" y="3997604"/>
            <a:ext cx="3811644" cy="971335"/>
          </a:xfrm>
          <a:prstGeom prst="rect">
            <a:avLst/>
          </a:prstGeom>
        </p:spPr>
        <p:txBody>
          <a:bodyPr vert="horz" lIns="91440" tIns="45720" rIns="91440" bIns="45720" rtlCol="0">
            <a:noAutofit/>
          </a:bodyPr>
          <a:lstStyle/>
          <a:p>
            <a:pPr>
              <a:spcAft>
                <a:spcPts val="600"/>
              </a:spcAft>
            </a:pPr>
            <a:r>
              <a:rPr lang="en-US" dirty="0">
                <a:solidFill>
                  <a:schemeClr val="bg1"/>
                </a:solidFill>
                <a:latin typeface="Georgia" pitchFamily="18" charset="0"/>
                <a:cs typeface="Times"/>
              </a:rPr>
              <a:t>21 million visitors each year are welcomed at many of the 4,100 wineries throughout the state</a:t>
            </a:r>
          </a:p>
        </p:txBody>
      </p:sp>
      <p:pic>
        <p:nvPicPr>
          <p:cNvPr id="15" name="Picture 14" descr="DISCOVER-CALIFORNIA.png"/>
          <p:cNvPicPr>
            <a:picLocks noChangeAspect="1"/>
          </p:cNvPicPr>
          <p:nvPr/>
        </p:nvPicPr>
        <p:blipFill>
          <a:blip r:embed="rId4"/>
          <a:stretch>
            <a:fillRect/>
          </a:stretch>
        </p:blipFill>
        <p:spPr>
          <a:xfrm>
            <a:off x="334489" y="730918"/>
            <a:ext cx="6142990" cy="480059"/>
          </a:xfrm>
          <a:prstGeom prst="rect">
            <a:avLst/>
          </a:prstGeom>
        </p:spPr>
      </p:pic>
      <p:pic>
        <p:nvPicPr>
          <p:cNvPr id="21" name="Picture 20"/>
          <p:cNvPicPr>
            <a:picLocks noChangeAspect="1"/>
          </p:cNvPicPr>
          <p:nvPr/>
        </p:nvPicPr>
        <p:blipFill>
          <a:blip r:embed="rId5"/>
          <a:stretch>
            <a:fillRect/>
          </a:stretch>
        </p:blipFill>
        <p:spPr>
          <a:xfrm>
            <a:off x="627648" y="1663700"/>
            <a:ext cx="3348631" cy="4375545"/>
          </a:xfrm>
          <a:prstGeom prst="rect">
            <a:avLst/>
          </a:prstGeom>
        </p:spPr>
      </p:pic>
      <p:pic>
        <p:nvPicPr>
          <p:cNvPr id="1026" name="Picture 2" descr="C:\Users\lgallagher\AppData\Local\Microsoft\Windows\Temporary Internet Files\Content.Outlook\PHI959GS\Food_Wine_4 People_Vineyard_RBolen145_(c)WI.jpg"/>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27648" y="1663700"/>
            <a:ext cx="3348631" cy="4375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677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pitchFamily="34" charset="0"/>
            </a:endParaRPr>
          </a:p>
        </p:txBody>
      </p:sp>
      <p:sp>
        <p:nvSpPr>
          <p:cNvPr id="3" name="Content Placeholder 2"/>
          <p:cNvSpPr>
            <a:spLocks noGrp="1"/>
          </p:cNvSpPr>
          <p:nvPr>
            <p:ph idx="4294967295"/>
          </p:nvPr>
        </p:nvSpPr>
        <p:spPr>
          <a:xfrm>
            <a:off x="4262178" y="1979111"/>
            <a:ext cx="4300796" cy="753884"/>
          </a:xfrm>
        </p:spPr>
        <p:txBody>
          <a:bodyPr>
            <a:noAutofit/>
          </a:bodyPr>
          <a:lstStyle/>
          <a:p>
            <a:pPr marL="0" indent="0">
              <a:spcAft>
                <a:spcPts val="600"/>
              </a:spcAft>
              <a:buNone/>
            </a:pPr>
            <a:r>
              <a:rPr lang="en-US" sz="1800" dirty="0">
                <a:solidFill>
                  <a:schemeClr val="bg1"/>
                </a:solidFill>
                <a:latin typeface="Georgia" pitchFamily="18" charset="0"/>
                <a:cs typeface="Times"/>
              </a:rPr>
              <a:t>U.S. wine exports, 90 percent from California, surpass $1 billion</a:t>
            </a:r>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sp>
        <p:nvSpPr>
          <p:cNvPr id="11" name="Content Placeholder 2"/>
          <p:cNvSpPr txBox="1">
            <a:spLocks/>
          </p:cNvSpPr>
          <p:nvPr/>
        </p:nvSpPr>
        <p:spPr>
          <a:xfrm>
            <a:off x="5003795" y="3814226"/>
            <a:ext cx="3559179" cy="20621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solidFill>
                <a:schemeClr val="bg1"/>
              </a:solidFill>
              <a:latin typeface="Georgia" pitchFamily="18" charset="0"/>
              <a:cs typeface="Times"/>
            </a:endParaRPr>
          </a:p>
        </p:txBody>
      </p:sp>
      <p:sp>
        <p:nvSpPr>
          <p:cNvPr id="2" name="TextBox 1"/>
          <p:cNvSpPr txBox="1"/>
          <p:nvPr/>
        </p:nvSpPr>
        <p:spPr>
          <a:xfrm>
            <a:off x="4205478" y="1504942"/>
            <a:ext cx="3346720"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2008</a:t>
            </a:r>
            <a:endParaRPr lang="en-US" b="1" spc="-300" dirty="0">
              <a:solidFill>
                <a:schemeClr val="accent6">
                  <a:lumMod val="75000"/>
                </a:schemeClr>
              </a:solidFill>
              <a:latin typeface="Trebuchet MS" pitchFamily="34" charset="0"/>
            </a:endParaRPr>
          </a:p>
        </p:txBody>
      </p:sp>
      <p:sp>
        <p:nvSpPr>
          <p:cNvPr id="13" name="TextBox 12"/>
          <p:cNvSpPr txBox="1"/>
          <p:nvPr/>
        </p:nvSpPr>
        <p:spPr>
          <a:xfrm>
            <a:off x="4205478" y="2662451"/>
            <a:ext cx="3207213"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2010</a:t>
            </a:r>
            <a:endParaRPr lang="en-US" b="1" spc="-300" dirty="0">
              <a:solidFill>
                <a:schemeClr val="accent6">
                  <a:lumMod val="75000"/>
                </a:schemeClr>
              </a:solidFill>
              <a:latin typeface="Trebuchet MS" pitchFamily="34" charset="0"/>
            </a:endParaRPr>
          </a:p>
        </p:txBody>
      </p:sp>
      <p:sp>
        <p:nvSpPr>
          <p:cNvPr id="20" name="Content Placeholder 2"/>
          <p:cNvSpPr txBox="1">
            <a:spLocks/>
          </p:cNvSpPr>
          <p:nvPr/>
        </p:nvSpPr>
        <p:spPr>
          <a:xfrm>
            <a:off x="4262178" y="3133826"/>
            <a:ext cx="4140493" cy="801237"/>
          </a:xfrm>
          <a:prstGeom prst="rect">
            <a:avLst/>
          </a:prstGeom>
        </p:spPr>
        <p:txBody>
          <a:bodyPr vert="horz" lIns="91440" tIns="45720" rIns="91440" bIns="45720" rtlCol="0">
            <a:noAutofit/>
          </a:bodyPr>
          <a:lstStyle/>
          <a:p>
            <a:pPr>
              <a:spcAft>
                <a:spcPts val="600"/>
              </a:spcAft>
            </a:pPr>
            <a:r>
              <a:rPr lang="en-US" dirty="0">
                <a:solidFill>
                  <a:schemeClr val="bg1"/>
                </a:solidFill>
                <a:latin typeface="Georgia" pitchFamily="18" charset="0"/>
                <a:cs typeface="Times"/>
              </a:rPr>
              <a:t>The U.S. becomes the world’s No. 1 wine consuming nation</a:t>
            </a:r>
          </a:p>
        </p:txBody>
      </p:sp>
      <p:pic>
        <p:nvPicPr>
          <p:cNvPr id="15" name="Picture 14" descr="DISCOVER-CALIFORNIA.png"/>
          <p:cNvPicPr>
            <a:picLocks noChangeAspect="1"/>
          </p:cNvPicPr>
          <p:nvPr/>
        </p:nvPicPr>
        <p:blipFill>
          <a:blip r:embed="rId4"/>
          <a:stretch>
            <a:fillRect/>
          </a:stretch>
        </p:blipFill>
        <p:spPr>
          <a:xfrm>
            <a:off x="334489" y="730918"/>
            <a:ext cx="6142990" cy="480059"/>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7648" y="1666658"/>
            <a:ext cx="3348631" cy="4369629"/>
          </a:xfrm>
          <a:prstGeom prst="rect">
            <a:avLst/>
          </a:prstGeom>
        </p:spPr>
      </p:pic>
      <p:sp>
        <p:nvSpPr>
          <p:cNvPr id="14" name="TextBox 13"/>
          <p:cNvSpPr txBox="1"/>
          <p:nvPr/>
        </p:nvSpPr>
        <p:spPr>
          <a:xfrm>
            <a:off x="4205478" y="3826419"/>
            <a:ext cx="3207213"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TODAY</a:t>
            </a:r>
            <a:endParaRPr lang="en-US" b="1" spc="-300" dirty="0">
              <a:solidFill>
                <a:schemeClr val="accent6">
                  <a:lumMod val="75000"/>
                </a:schemeClr>
              </a:solidFill>
              <a:latin typeface="Trebuchet MS" pitchFamily="34" charset="0"/>
            </a:endParaRPr>
          </a:p>
        </p:txBody>
      </p:sp>
      <p:sp>
        <p:nvSpPr>
          <p:cNvPr id="17" name="Content Placeholder 2"/>
          <p:cNvSpPr txBox="1">
            <a:spLocks/>
          </p:cNvSpPr>
          <p:nvPr/>
        </p:nvSpPr>
        <p:spPr>
          <a:xfrm>
            <a:off x="4262178" y="4297794"/>
            <a:ext cx="4140493" cy="1020776"/>
          </a:xfrm>
          <a:prstGeom prst="rect">
            <a:avLst/>
          </a:prstGeom>
        </p:spPr>
        <p:txBody>
          <a:bodyPr vert="horz" lIns="91440" tIns="45720" rIns="91440" bIns="45720" rtlCol="0">
            <a:noAutofit/>
          </a:bodyPr>
          <a:lstStyle/>
          <a:p>
            <a:pPr>
              <a:spcAft>
                <a:spcPts val="600"/>
              </a:spcAft>
            </a:pPr>
            <a:r>
              <a:rPr lang="en-US" dirty="0">
                <a:solidFill>
                  <a:schemeClr val="bg1"/>
                </a:solidFill>
                <a:latin typeface="Georgia" pitchFamily="18" charset="0"/>
                <a:cs typeface="Times"/>
              </a:rPr>
              <a:t>California is now the world’s fourth largest wine producer, and its wines are enjoyed around the world as their reputation for excellence continues to grow</a:t>
            </a:r>
          </a:p>
        </p:txBody>
      </p:sp>
    </p:spTree>
    <p:extLst>
      <p:ext uri="{BB962C8B-B14F-4D97-AF65-F5344CB8AC3E}">
        <p14:creationId xmlns:p14="http://schemas.microsoft.com/office/powerpoint/2010/main" val="21448428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8509" y="1481925"/>
            <a:ext cx="8445500" cy="4783345"/>
          </a:xfrm>
          <a:prstGeom prst="rect">
            <a:avLst/>
          </a:prstGeom>
        </p:spPr>
      </p:pic>
      <p:sp>
        <p:nvSpPr>
          <p:cNvPr id="14" name="Oval 13"/>
          <p:cNvSpPr/>
          <p:nvPr/>
        </p:nvSpPr>
        <p:spPr>
          <a:xfrm>
            <a:off x="2851484" y="2333064"/>
            <a:ext cx="3272590" cy="327259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1" name="TextBox 10"/>
          <p:cNvSpPr txBox="1"/>
          <p:nvPr/>
        </p:nvSpPr>
        <p:spPr>
          <a:xfrm>
            <a:off x="2851483" y="3649436"/>
            <a:ext cx="3272591" cy="707886"/>
          </a:xfrm>
          <a:prstGeom prst="rect">
            <a:avLst/>
          </a:prstGeom>
          <a:noFill/>
        </p:spPr>
        <p:txBody>
          <a:bodyPr wrap="square" rtlCol="0">
            <a:spAutoFit/>
          </a:bodyPr>
          <a:lstStyle/>
          <a:p>
            <a:pPr algn="ctr"/>
            <a:r>
              <a:rPr lang="en-US" sz="2000" b="1" dirty="0">
                <a:solidFill>
                  <a:srgbClr val="E46C0A"/>
                </a:solidFill>
                <a:latin typeface="Times" pitchFamily="18" charset="0"/>
                <a:cs typeface="Times" pitchFamily="18" charset="0"/>
              </a:rPr>
              <a:t>2016:</a:t>
            </a:r>
            <a:r>
              <a:rPr lang="en-US" sz="2000" dirty="0">
                <a:solidFill>
                  <a:srgbClr val="E46C0A"/>
                </a:solidFill>
                <a:latin typeface="Times" pitchFamily="18" charset="0"/>
                <a:cs typeface="Times" pitchFamily="18" charset="0"/>
              </a:rPr>
              <a:t> </a:t>
            </a:r>
            <a:r>
              <a:rPr lang="en-US" sz="2000" dirty="0">
                <a:latin typeface="Times" pitchFamily="18" charset="0"/>
                <a:cs typeface="Times" pitchFamily="18" charset="0"/>
              </a:rPr>
              <a:t>285,000,000  9-liter cases produced in California</a:t>
            </a:r>
          </a:p>
        </p:txBody>
      </p:sp>
      <p:sp>
        <p:nvSpPr>
          <p:cNvPr id="15" name="TextBox 14"/>
          <p:cNvSpPr txBox="1"/>
          <p:nvPr/>
        </p:nvSpPr>
        <p:spPr>
          <a:xfrm>
            <a:off x="20006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6" name="Picture 15" descr="DISCOVER-CALIFORNIA.png"/>
          <p:cNvPicPr>
            <a:picLocks noChangeAspect="1"/>
          </p:cNvPicPr>
          <p:nvPr/>
        </p:nvPicPr>
        <p:blipFill>
          <a:blip r:embed="rId5"/>
          <a:stretch>
            <a:fillRect/>
          </a:stretch>
        </p:blipFill>
        <p:spPr>
          <a:xfrm>
            <a:off x="334489" y="730918"/>
            <a:ext cx="6142990" cy="480059"/>
          </a:xfrm>
          <a:prstGeom prst="rect">
            <a:avLst/>
          </a:prstGeom>
        </p:spPr>
      </p:pic>
    </p:spTree>
    <p:extLst>
      <p:ext uri="{BB962C8B-B14F-4D97-AF65-F5344CB8AC3E}">
        <p14:creationId xmlns:p14="http://schemas.microsoft.com/office/powerpoint/2010/main" val="1091640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300" y="5422855"/>
            <a:ext cx="7121525" cy="825545"/>
          </a:xfrm>
        </p:spPr>
        <p:txBody>
          <a:bodyPr>
            <a:normAutofit/>
          </a:bodyPr>
          <a:lstStyle/>
          <a:p>
            <a:pPr marL="0" indent="0">
              <a:buNone/>
            </a:pPr>
            <a:r>
              <a:rPr lang="en-US" sz="1400" dirty="0">
                <a:latin typeface="Times"/>
                <a:cs typeface="Times"/>
              </a:rPr>
              <a:t>California’s diverse geography, climate and soil variety are at the heart of our offering of world-renowned wines</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9" name="Picture 1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6" name="TextBox 15"/>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8" name="Picture 17" descr="DISCOVER-CALIFORNIA.png"/>
          <p:cNvPicPr>
            <a:picLocks noChangeAspect="1"/>
          </p:cNvPicPr>
          <p:nvPr/>
        </p:nvPicPr>
        <p:blipFill>
          <a:blip r:embed="rId4"/>
          <a:stretch>
            <a:fillRect/>
          </a:stretch>
        </p:blipFill>
        <p:spPr>
          <a:xfrm>
            <a:off x="334495" y="730918"/>
            <a:ext cx="6142977" cy="480059"/>
          </a:xfrm>
          <a:prstGeom prst="rect">
            <a:avLst/>
          </a:prstGeom>
        </p:spPr>
      </p:pic>
      <p:pic>
        <p:nvPicPr>
          <p:cNvPr id="12" name="Picture 11" descr="big-sur-14.jpg"/>
          <p:cNvPicPr>
            <a:picLocks noChangeAspect="1"/>
          </p:cNvPicPr>
          <p:nvPr/>
        </p:nvPicPr>
        <p:blipFill>
          <a:blip r:embed="rId5"/>
          <a:stretch>
            <a:fillRect/>
          </a:stretch>
        </p:blipFill>
        <p:spPr>
          <a:xfrm>
            <a:off x="357169" y="1451073"/>
            <a:ext cx="8445500" cy="4845050"/>
          </a:xfrm>
          <a:prstGeom prst="rect">
            <a:avLst/>
          </a:prstGeom>
        </p:spPr>
      </p:pic>
    </p:spTree>
    <p:extLst>
      <p:ext uri="{BB962C8B-B14F-4D97-AF65-F5344CB8AC3E}">
        <p14:creationId xmlns:p14="http://schemas.microsoft.com/office/powerpoint/2010/main" val="8553717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wines-RGB.jpg"/>
          <p:cNvPicPr>
            <a:picLocks noChangeAspect="1"/>
          </p:cNvPicPr>
          <p:nvPr/>
        </p:nvPicPr>
        <p:blipFill>
          <a:blip r:embed="rId5"/>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1" name="Picture 10" descr="DISCOVER-CALIFORNIA.png"/>
          <p:cNvPicPr>
            <a:picLocks noChangeAspect="1"/>
          </p:cNvPicPr>
          <p:nvPr/>
        </p:nvPicPr>
        <p:blipFill>
          <a:blip r:embed="rId6"/>
          <a:stretch>
            <a:fillRect/>
          </a:stretch>
        </p:blipFill>
        <p:spPr>
          <a:xfrm>
            <a:off x="334489" y="730918"/>
            <a:ext cx="6142990" cy="480060"/>
          </a:xfrm>
          <a:prstGeom prst="rect">
            <a:avLst/>
          </a:prstGeom>
        </p:spPr>
      </p:pic>
      <p:pic>
        <p:nvPicPr>
          <p:cNvPr id="2" name="16-18_AK_current_CAWI Q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57709" y="1553832"/>
            <a:ext cx="5938538" cy="4453903"/>
          </a:xfrm>
          <a:prstGeom prst="rect">
            <a:avLst/>
          </a:prstGeom>
        </p:spPr>
      </p:pic>
      <p:sp>
        <p:nvSpPr>
          <p:cNvPr id="3" name="TextBox 2"/>
          <p:cNvSpPr txBox="1"/>
          <p:nvPr/>
        </p:nvSpPr>
        <p:spPr>
          <a:xfrm>
            <a:off x="976625" y="5638403"/>
            <a:ext cx="2308004" cy="369332"/>
          </a:xfrm>
          <a:prstGeom prst="rect">
            <a:avLst/>
          </a:prstGeom>
          <a:noFill/>
        </p:spPr>
        <p:txBody>
          <a:bodyPr wrap="none" rtlCol="0">
            <a:spAutoFit/>
          </a:bodyPr>
          <a:lstStyle/>
          <a:p>
            <a:r>
              <a:rPr lang="en-US" i="1" dirty="0"/>
              <a:t>Click to play animation</a:t>
            </a:r>
          </a:p>
        </p:txBody>
      </p:sp>
    </p:spTree>
    <p:extLst>
      <p:ext uri="{BB962C8B-B14F-4D97-AF65-F5344CB8AC3E}">
        <p14:creationId xmlns:p14="http://schemas.microsoft.com/office/powerpoint/2010/main" val="148474993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cific Plate Movement.wmv">
            <a:hlinkClick r:id="" action="ppaction://media"/>
          </p:cNvPr>
          <p:cNvPicPr/>
          <p:nvPr>
            <a:videoFile r:link="rId2"/>
            <p:extLst>
              <p:ext uri="{DAA4B4D4-6D71-4841-9C94-3DE7FCFB9230}">
                <p14:media xmlns:p14="http://schemas.microsoft.com/office/powerpoint/2010/main" r:embed="rId1"/>
              </p:ext>
            </p:extLst>
          </p:nvPr>
        </p:nvPicPr>
        <p:blipFill>
          <a:blip r:embed="rId5"/>
          <a:stretch>
            <a:fillRect/>
          </a:stretch>
        </p:blipFill>
        <p:spPr>
          <a:xfrm>
            <a:off x="1446900" y="1575318"/>
            <a:ext cx="6198351" cy="4648763"/>
          </a:xfrm>
          <a:prstGeom prst="rect">
            <a:avLst/>
          </a:prstGeom>
        </p:spPr>
      </p:pic>
      <p:pic>
        <p:nvPicPr>
          <p:cNvPr id="9" name="Picture 8" descr="CA-wines-RGB.jpg"/>
          <p:cNvPicPr>
            <a:picLocks noChangeAspect="1"/>
          </p:cNvPicPr>
          <p:nvPr/>
        </p:nvPicPr>
        <p:blipFill>
          <a:blip r:embed="rId6"/>
          <a:stretch>
            <a:fillRect/>
          </a:stretch>
        </p:blipFill>
        <p:spPr>
          <a:xfrm>
            <a:off x="7412691" y="211910"/>
            <a:ext cx="1412658" cy="1112468"/>
          </a:xfrm>
          <a:prstGeom prst="rect">
            <a:avLst/>
          </a:prstGeom>
        </p:spPr>
      </p:pic>
      <p:sp>
        <p:nvSpPr>
          <p:cNvPr id="7" name="TextBox 6"/>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0" name="Picture 9" descr="DISCOVER-CALIFORNIA.png"/>
          <p:cNvPicPr>
            <a:picLocks noChangeAspect="1"/>
          </p:cNvPicPr>
          <p:nvPr/>
        </p:nvPicPr>
        <p:blipFill>
          <a:blip r:embed="rId7"/>
          <a:stretch>
            <a:fillRect/>
          </a:stretch>
        </p:blipFill>
        <p:spPr>
          <a:xfrm>
            <a:off x="334495" y="730918"/>
            <a:ext cx="6142977" cy="480059"/>
          </a:xfrm>
          <a:prstGeom prst="rect">
            <a:avLst/>
          </a:prstGeom>
        </p:spPr>
      </p:pic>
      <p:sp>
        <p:nvSpPr>
          <p:cNvPr id="8"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FORMING CALIFORNIA</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
        <p:nvSpPr>
          <p:cNvPr id="11" name="TextBox 10"/>
          <p:cNvSpPr txBox="1"/>
          <p:nvPr/>
        </p:nvSpPr>
        <p:spPr>
          <a:xfrm>
            <a:off x="71750" y="5895578"/>
            <a:ext cx="2308004" cy="369332"/>
          </a:xfrm>
          <a:prstGeom prst="rect">
            <a:avLst/>
          </a:prstGeom>
          <a:noFill/>
        </p:spPr>
        <p:txBody>
          <a:bodyPr wrap="none" rtlCol="0">
            <a:spAutoFit/>
          </a:bodyPr>
          <a:lstStyle/>
          <a:p>
            <a:r>
              <a:rPr lang="en-US" i="1" dirty="0"/>
              <a:t>Click to play animation</a:t>
            </a:r>
          </a:p>
        </p:txBody>
      </p:sp>
    </p:spTree>
    <p:extLst>
      <p:ext uri="{BB962C8B-B14F-4D97-AF65-F5344CB8AC3E}">
        <p14:creationId xmlns:p14="http://schemas.microsoft.com/office/powerpoint/2010/main" val="153716505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2461475"/>
            <a:ext cx="3863289" cy="415498"/>
          </a:xfrm>
          <a:prstGeom prst="rect">
            <a:avLst/>
          </a:prstGeom>
          <a:noFill/>
        </p:spPr>
        <p:txBody>
          <a:bodyPr wrap="square" rtlCol="0">
            <a:spAutoFit/>
          </a:bodyPr>
          <a:lstStyle/>
          <a:p>
            <a:r>
              <a:rPr lang="en-US" sz="2100" dirty="0">
                <a:solidFill>
                  <a:schemeClr val="bg1"/>
                </a:solidFill>
                <a:latin typeface="Times"/>
                <a:cs typeface="Times"/>
              </a:rPr>
              <a:t>800 miles (1,300 km) of coastline</a:t>
            </a:r>
          </a:p>
        </p:txBody>
      </p:sp>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4"/>
          <a:stretch>
            <a:fillRect/>
          </a:stretch>
        </p:blipFill>
        <p:spPr>
          <a:xfrm>
            <a:off x="334495" y="730918"/>
            <a:ext cx="6142977" cy="480059"/>
          </a:xfrm>
          <a:prstGeom prst="rect">
            <a:avLst/>
          </a:prstGeom>
        </p:spPr>
      </p:pic>
      <p:sp>
        <p:nvSpPr>
          <p:cNvPr id="13" name="TextBox 12"/>
          <p:cNvSpPr txBox="1"/>
          <p:nvPr/>
        </p:nvSpPr>
        <p:spPr>
          <a:xfrm>
            <a:off x="4307791" y="2150138"/>
            <a:ext cx="3863289" cy="338554"/>
          </a:xfrm>
          <a:prstGeom prst="rect">
            <a:avLst/>
          </a:prstGeom>
          <a:noFill/>
        </p:spPr>
        <p:txBody>
          <a:bodyPr wrap="square" rtlCol="0">
            <a:spAutoFit/>
          </a:bodyPr>
          <a:lstStyle/>
          <a:p>
            <a:pPr lvl="0"/>
            <a:r>
              <a:rPr lang="en-US" sz="1600" b="1" dirty="0">
                <a:solidFill>
                  <a:schemeClr val="bg1">
                    <a:lumMod val="85000"/>
                    <a:lumOff val="15000"/>
                  </a:schemeClr>
                </a:solidFill>
                <a:latin typeface="Georgia"/>
                <a:cs typeface="Georgia"/>
              </a:rPr>
              <a:t>/ </a:t>
            </a:r>
            <a:r>
              <a:rPr lang="en-US" sz="1600" b="1" dirty="0">
                <a:solidFill>
                  <a:srgbClr val="E46C0A"/>
                </a:solidFill>
                <a:latin typeface="Georgia"/>
                <a:cs typeface="Georgia"/>
              </a:rPr>
              <a:t>GOLDEN  STATE  GEOGRAPHY</a:t>
            </a:r>
            <a:endParaRPr lang="en-US" sz="2100" dirty="0">
              <a:solidFill>
                <a:schemeClr val="bg1"/>
              </a:solidFill>
              <a:latin typeface="Times"/>
              <a:cs typeface="Times"/>
            </a:endParaRPr>
          </a:p>
        </p:txBody>
      </p:sp>
      <p:sp>
        <p:nvSpPr>
          <p:cNvPr id="10" name="TextBox 9"/>
          <p:cNvSpPr txBox="1"/>
          <p:nvPr/>
        </p:nvSpPr>
        <p:spPr>
          <a:xfrm>
            <a:off x="4562346" y="2999562"/>
            <a:ext cx="4110876" cy="1061829"/>
          </a:xfrm>
          <a:prstGeom prst="rect">
            <a:avLst/>
          </a:prstGeom>
          <a:noFill/>
        </p:spPr>
        <p:txBody>
          <a:bodyPr wrap="square" rtlCol="0">
            <a:spAutoFit/>
          </a:bodyPr>
          <a:lstStyle/>
          <a:p>
            <a:pPr marL="342900" indent="-342900">
              <a:buFont typeface="Arial"/>
              <a:buChar char="•"/>
            </a:pPr>
            <a:r>
              <a:rPr lang="en-US" sz="2100" dirty="0">
                <a:solidFill>
                  <a:schemeClr val="bg1"/>
                </a:solidFill>
                <a:latin typeface="Times"/>
                <a:cs typeface="Times"/>
              </a:rPr>
              <a:t>Cool ocean air is drawn inland to warmer valleys, creating California’s famous coastal fog</a:t>
            </a:r>
          </a:p>
        </p:txBody>
      </p:sp>
      <p:sp>
        <p:nvSpPr>
          <p:cNvPr id="15" name="TextBox 14"/>
          <p:cNvSpPr txBox="1"/>
          <p:nvPr/>
        </p:nvSpPr>
        <p:spPr>
          <a:xfrm>
            <a:off x="4564234" y="4083255"/>
            <a:ext cx="3863289" cy="1384995"/>
          </a:xfrm>
          <a:prstGeom prst="rect">
            <a:avLst/>
          </a:prstGeom>
          <a:noFill/>
        </p:spPr>
        <p:txBody>
          <a:bodyPr wrap="square" rtlCol="0">
            <a:spAutoFit/>
          </a:bodyPr>
          <a:lstStyle/>
          <a:p>
            <a:pPr marL="342900" indent="-342900">
              <a:buFont typeface="Arial"/>
              <a:buChar char="•"/>
            </a:pPr>
            <a:r>
              <a:rPr lang="en-US" sz="2100" dirty="0">
                <a:solidFill>
                  <a:schemeClr val="bg1"/>
                </a:solidFill>
                <a:latin typeface="Times"/>
                <a:cs typeface="Times"/>
              </a:rPr>
              <a:t>Marine breezes and fog create the ideal combination of warm days and cool nights in California vineyards</a:t>
            </a:r>
          </a:p>
        </p:txBody>
      </p:sp>
      <p:pic>
        <p:nvPicPr>
          <p:cNvPr id="19"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6837" y="1657350"/>
            <a:ext cx="2978719" cy="4354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5124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4"/>
          <a:stretch>
            <a:fillRect/>
          </a:stretch>
        </p:blipFill>
        <p:spPr>
          <a:xfrm>
            <a:off x="334495" y="730918"/>
            <a:ext cx="6142977" cy="480059"/>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7169" y="1462413"/>
            <a:ext cx="8445500" cy="4845050"/>
          </a:xfrm>
          <a:prstGeom prst="rect">
            <a:avLst/>
          </a:prstGeom>
        </p:spPr>
      </p:pic>
      <p:sp>
        <p:nvSpPr>
          <p:cNvPr id="8" name="Title 1"/>
          <p:cNvSpPr txBox="1">
            <a:spLocks/>
          </p:cNvSpPr>
          <p:nvPr/>
        </p:nvSpPr>
        <p:spPr>
          <a:xfrm>
            <a:off x="218614"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CALIFORNIA </a:t>
            </a:r>
            <a:r>
              <a:rPr lang="en-US" sz="1600" b="1" noProof="0" dirty="0">
                <a:latin typeface="Georgia" pitchFamily="18" charset="0"/>
                <a:ea typeface="+mj-ea"/>
                <a:cs typeface="+mj-cs"/>
              </a:rPr>
              <a:t>GEOGRAPHY</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855510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5" name="TextBox 14"/>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8" name="Picture 17" descr="DISCOVER-CALIFORNIA.png"/>
          <p:cNvPicPr>
            <a:picLocks noChangeAspect="1"/>
          </p:cNvPicPr>
          <p:nvPr/>
        </p:nvPicPr>
        <p:blipFill>
          <a:blip r:embed="rId4"/>
          <a:stretch>
            <a:fillRect/>
          </a:stretch>
        </p:blipFill>
        <p:spPr>
          <a:xfrm>
            <a:off x="334495" y="730918"/>
            <a:ext cx="6142977" cy="480059"/>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7169" y="1451073"/>
            <a:ext cx="8445500" cy="4845050"/>
          </a:xfrm>
          <a:prstGeom prst="rect">
            <a:avLst/>
          </a:prstGeom>
        </p:spPr>
      </p:pic>
      <p:sp>
        <p:nvSpPr>
          <p:cNvPr id="11" name="TextBox 10"/>
          <p:cNvSpPr txBox="1"/>
          <p:nvPr/>
        </p:nvSpPr>
        <p:spPr>
          <a:xfrm>
            <a:off x="357168" y="5766533"/>
            <a:ext cx="8431231" cy="415498"/>
          </a:xfrm>
          <a:prstGeom prst="rect">
            <a:avLst/>
          </a:prstGeom>
          <a:noFill/>
        </p:spPr>
        <p:txBody>
          <a:bodyPr wrap="square" rtlCol="0">
            <a:spAutoFit/>
          </a:bodyPr>
          <a:lstStyle/>
          <a:p>
            <a:pPr algn="ctr"/>
            <a:r>
              <a:rPr lang="en-US" sz="2100" dirty="0">
                <a:solidFill>
                  <a:srgbClr val="FFFCDF"/>
                </a:solidFill>
                <a:latin typeface="Times"/>
                <a:cs typeface="Times"/>
              </a:rPr>
              <a:t>138 American Viticultural Areas (AVAs)</a:t>
            </a:r>
          </a:p>
        </p:txBody>
      </p:sp>
      <p:sp>
        <p:nvSpPr>
          <p:cNvPr id="8" name="Title 1"/>
          <p:cNvSpPr txBox="1">
            <a:spLocks/>
          </p:cNvSpPr>
          <p:nvPr/>
        </p:nvSpPr>
        <p:spPr>
          <a:xfrm>
            <a:off x="218614"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CALIFORNIA </a:t>
            </a:r>
            <a:r>
              <a:rPr lang="en-US" sz="1600" b="1" dirty="0">
                <a:latin typeface="Georgia" pitchFamily="18" charset="0"/>
                <a:ea typeface="+mj-ea"/>
                <a:cs typeface="+mj-cs"/>
              </a:rPr>
              <a:t>GEOGRAPHY</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2386927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598" y="1500404"/>
            <a:ext cx="8483198" cy="3973709"/>
          </a:xfrm>
          <a:prstGeom prst="rect">
            <a:avLst/>
          </a:prstGeom>
        </p:spPr>
      </p:pic>
      <p:sp>
        <p:nvSpPr>
          <p:cNvPr id="3" name="Content Placeholder 2"/>
          <p:cNvSpPr>
            <a:spLocks noGrp="1"/>
          </p:cNvSpPr>
          <p:nvPr>
            <p:ph idx="4294967295"/>
          </p:nvPr>
        </p:nvSpPr>
        <p:spPr>
          <a:xfrm>
            <a:off x="3751917" y="5175336"/>
            <a:ext cx="4215133" cy="1367615"/>
          </a:xfrm>
        </p:spPr>
        <p:txBody>
          <a:bodyPr>
            <a:noAutofit/>
          </a:bodyPr>
          <a:lstStyle/>
          <a:p>
            <a:pPr marL="0" indent="0">
              <a:spcAft>
                <a:spcPts val="600"/>
              </a:spcAft>
              <a:buNone/>
            </a:pPr>
            <a:r>
              <a:rPr lang="en-US" sz="1600" b="1" dirty="0">
                <a:latin typeface="Times"/>
                <a:cs typeface="Times"/>
              </a:rPr>
              <a:t>Warm days, cool nights</a:t>
            </a:r>
          </a:p>
          <a:p>
            <a:pPr>
              <a:spcAft>
                <a:spcPts val="600"/>
              </a:spcAft>
            </a:pPr>
            <a:r>
              <a:rPr lang="en-US" sz="1600" dirty="0">
                <a:latin typeface="Times"/>
                <a:cs typeface="Times"/>
              </a:rPr>
              <a:t>Ideal conditions for </a:t>
            </a:r>
            <a:r>
              <a:rPr lang="en-US" sz="1600" dirty="0" err="1">
                <a:latin typeface="Times"/>
                <a:cs typeface="Times"/>
              </a:rPr>
              <a:t>winegrape</a:t>
            </a:r>
            <a:r>
              <a:rPr lang="en-US" sz="1600" dirty="0">
                <a:latin typeface="Times"/>
                <a:cs typeface="Times"/>
              </a:rPr>
              <a:t> growing</a:t>
            </a:r>
          </a:p>
          <a:p>
            <a:r>
              <a:rPr lang="en-US" sz="1600" dirty="0">
                <a:latin typeface="Times"/>
                <a:cs typeface="Times"/>
              </a:rPr>
              <a:t>Warm days ripen the grapes, cool nights regulate the fruit maturation</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2"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CALIFORNIA CLIMATE</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4086161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dia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97011" y="1483536"/>
            <a:ext cx="6238875" cy="3509367"/>
          </a:xfrm>
          <a:prstGeom prst="rect">
            <a:avLst/>
          </a:prstGeom>
        </p:spPr>
      </p:pic>
      <p:sp>
        <p:nvSpPr>
          <p:cNvPr id="3" name="Content Placeholder 2"/>
          <p:cNvSpPr>
            <a:spLocks noGrp="1"/>
          </p:cNvSpPr>
          <p:nvPr>
            <p:ph idx="4294967295"/>
          </p:nvPr>
        </p:nvSpPr>
        <p:spPr>
          <a:xfrm>
            <a:off x="88686" y="3066229"/>
            <a:ext cx="4231085" cy="1179866"/>
          </a:xfrm>
        </p:spPr>
        <p:txBody>
          <a:bodyPr>
            <a:normAutofit/>
          </a:bodyPr>
          <a:lstStyle/>
          <a:p>
            <a:pPr marL="0" indent="0">
              <a:buNone/>
            </a:pPr>
            <a:r>
              <a:rPr lang="en-US" sz="1800" b="1" dirty="0">
                <a:solidFill>
                  <a:schemeClr val="accent5">
                    <a:lumMod val="60000"/>
                    <a:lumOff val="40000"/>
                  </a:schemeClr>
                </a:solidFill>
                <a:latin typeface="Times"/>
                <a:cs typeface="Times"/>
              </a:rPr>
              <a:t>Cool Ocean Air </a:t>
            </a:r>
            <a:r>
              <a:rPr lang="en-US" sz="1800" b="1" dirty="0">
                <a:solidFill>
                  <a:schemeClr val="accent5">
                    <a:lumMod val="60000"/>
                    <a:lumOff val="40000"/>
                  </a:schemeClr>
                </a:solidFill>
                <a:latin typeface="Times"/>
                <a:cs typeface="Times"/>
                <a:sym typeface="Wingdings" panose="05000000000000000000" pitchFamily="2" charset="2"/>
              </a:rPr>
              <a:t></a:t>
            </a:r>
            <a:endParaRPr lang="en-US" sz="1800" b="1" dirty="0">
              <a:solidFill>
                <a:schemeClr val="accent5">
                  <a:lumMod val="60000"/>
                  <a:lumOff val="40000"/>
                </a:schemeClr>
              </a:solidFill>
              <a:latin typeface="Times"/>
              <a:cs typeface="Times"/>
            </a:endParaRPr>
          </a:p>
          <a:p>
            <a:pPr marL="0" indent="0">
              <a:buNone/>
            </a:pPr>
            <a:endParaRPr lang="en-US" sz="1000" b="1" dirty="0">
              <a:solidFill>
                <a:schemeClr val="accent5">
                  <a:lumMod val="60000"/>
                  <a:lumOff val="40000"/>
                </a:schemeClr>
              </a:solidFill>
              <a:latin typeface="Times"/>
              <a:cs typeface="Times"/>
            </a:endParaRPr>
          </a:p>
          <a:p>
            <a:pPr marL="0" indent="0">
              <a:buNone/>
            </a:pPr>
            <a:r>
              <a:rPr lang="en-US" sz="1800" b="1" dirty="0">
                <a:solidFill>
                  <a:schemeClr val="accent6">
                    <a:lumMod val="75000"/>
                  </a:schemeClr>
                </a:solidFill>
                <a:latin typeface="Times"/>
                <a:cs typeface="Times"/>
              </a:rPr>
              <a:t>Warm Inland Air </a:t>
            </a:r>
            <a:r>
              <a:rPr lang="en-US" sz="1800" b="1" dirty="0">
                <a:solidFill>
                  <a:schemeClr val="accent6">
                    <a:lumMod val="75000"/>
                  </a:schemeClr>
                </a:solidFill>
                <a:latin typeface="Times"/>
                <a:cs typeface="Times"/>
                <a:sym typeface="Wingdings" panose="05000000000000000000" pitchFamily="2" charset="2"/>
              </a:rPr>
              <a:t></a:t>
            </a:r>
            <a:endParaRPr lang="en-US" sz="1800" b="1" dirty="0">
              <a:solidFill>
                <a:schemeClr val="accent6">
                  <a:lumMod val="75000"/>
                </a:schemeClr>
              </a:solidFill>
              <a:latin typeface="Times"/>
              <a:cs typeface="Times"/>
            </a:endParaRP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9" name="Picture 18" descr="CA-wines-RGB.jpg"/>
          <p:cNvPicPr>
            <a:picLocks noChangeAspect="1"/>
          </p:cNvPicPr>
          <p:nvPr/>
        </p:nvPicPr>
        <p:blipFill>
          <a:blip r:embed="rId6"/>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7"/>
          <a:stretch>
            <a:fillRect/>
          </a:stretch>
        </p:blipFill>
        <p:spPr>
          <a:xfrm>
            <a:off x="334495" y="730918"/>
            <a:ext cx="6142977" cy="480059"/>
          </a:xfrm>
          <a:prstGeom prst="rect">
            <a:avLst/>
          </a:prstGeom>
        </p:spPr>
      </p:pic>
      <p:sp>
        <p:nvSpPr>
          <p:cNvPr id="12"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CALIFORNIA CLIMATE</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
        <p:nvSpPr>
          <p:cNvPr id="11" name="Content Placeholder 2"/>
          <p:cNvSpPr txBox="1">
            <a:spLocks/>
          </p:cNvSpPr>
          <p:nvPr/>
        </p:nvSpPr>
        <p:spPr>
          <a:xfrm>
            <a:off x="2064559" y="5344210"/>
            <a:ext cx="6226175" cy="82554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a:latin typeface="Times"/>
                <a:cs typeface="Times"/>
              </a:rPr>
              <a:t>As a result of California’s long coastline &amp; varied topography:</a:t>
            </a:r>
          </a:p>
          <a:p>
            <a:pPr marL="0" indent="0">
              <a:buFont typeface="Arial"/>
              <a:buNone/>
            </a:pPr>
            <a:r>
              <a:rPr lang="en-US" sz="1600" dirty="0">
                <a:latin typeface="Times"/>
                <a:cs typeface="Times"/>
              </a:rPr>
              <a:t>	-  Abundant sunshine + maritime influence</a:t>
            </a:r>
          </a:p>
          <a:p>
            <a:pPr marL="0" indent="0">
              <a:buFont typeface="Arial"/>
              <a:buNone/>
            </a:pPr>
            <a:r>
              <a:rPr lang="en-US" sz="1600" dirty="0">
                <a:latin typeface="Times"/>
                <a:cs typeface="Times"/>
              </a:rPr>
              <a:t>	-  </a:t>
            </a:r>
            <a:r>
              <a:rPr lang="en-US" sz="1800" b="1" dirty="0">
                <a:solidFill>
                  <a:schemeClr val="accent6">
                    <a:lumMod val="75000"/>
                  </a:schemeClr>
                </a:solidFill>
                <a:latin typeface="Times"/>
                <a:cs typeface="Times"/>
              </a:rPr>
              <a:t>Hot</a:t>
            </a:r>
            <a:r>
              <a:rPr lang="en-US" sz="1600" dirty="0">
                <a:latin typeface="Times"/>
                <a:cs typeface="Times"/>
              </a:rPr>
              <a:t> + </a:t>
            </a:r>
            <a:r>
              <a:rPr lang="en-US" sz="1800" b="1" dirty="0">
                <a:solidFill>
                  <a:schemeClr val="accent5">
                    <a:lumMod val="60000"/>
                    <a:lumOff val="40000"/>
                  </a:schemeClr>
                </a:solidFill>
                <a:latin typeface="Times"/>
                <a:cs typeface="Times"/>
              </a:rPr>
              <a:t>Cold</a:t>
            </a:r>
            <a:r>
              <a:rPr lang="en-US" sz="1600" dirty="0">
                <a:latin typeface="Times"/>
                <a:cs typeface="Times"/>
              </a:rPr>
              <a:t> air create fog</a:t>
            </a:r>
          </a:p>
        </p:txBody>
      </p:sp>
      <p:sp>
        <p:nvSpPr>
          <p:cNvPr id="15" name="TextBox 14"/>
          <p:cNvSpPr txBox="1"/>
          <p:nvPr/>
        </p:nvSpPr>
        <p:spPr>
          <a:xfrm>
            <a:off x="6965018" y="4686055"/>
            <a:ext cx="2308004" cy="369332"/>
          </a:xfrm>
          <a:prstGeom prst="rect">
            <a:avLst/>
          </a:prstGeom>
          <a:noFill/>
        </p:spPr>
        <p:txBody>
          <a:bodyPr wrap="none" rtlCol="0">
            <a:spAutoFit/>
          </a:bodyPr>
          <a:lstStyle/>
          <a:p>
            <a:r>
              <a:rPr lang="en-US" i="1" dirty="0"/>
              <a:t>Click to play animation</a:t>
            </a:r>
          </a:p>
        </p:txBody>
      </p:sp>
    </p:spTree>
    <p:extLst>
      <p:ext uri="{BB962C8B-B14F-4D97-AF65-F5344CB8AC3E}">
        <p14:creationId xmlns:p14="http://schemas.microsoft.com/office/powerpoint/2010/main" val="123334016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dia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46915" y="2173921"/>
            <a:ext cx="6163733" cy="3467100"/>
          </a:xfrm>
          <a:prstGeom prst="rect">
            <a:avLst/>
          </a:prstGeom>
        </p:spPr>
      </p:pic>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9" name="Picture 18" descr="CA-wines-RGB.jpg"/>
          <p:cNvPicPr>
            <a:picLocks noChangeAspect="1"/>
          </p:cNvPicPr>
          <p:nvPr/>
        </p:nvPicPr>
        <p:blipFill>
          <a:blip r:embed="rId6"/>
          <a:stretch>
            <a:fillRect/>
          </a:stretch>
        </p:blipFill>
        <p:spPr>
          <a:xfrm>
            <a:off x="7412691" y="211910"/>
            <a:ext cx="1412658" cy="1112468"/>
          </a:xfrm>
          <a:prstGeom prst="rect">
            <a:avLst/>
          </a:prstGeom>
        </p:spPr>
      </p:pic>
      <p:sp>
        <p:nvSpPr>
          <p:cNvPr id="10" name="Content Placeholder 2"/>
          <p:cNvSpPr txBox="1">
            <a:spLocks/>
          </p:cNvSpPr>
          <p:nvPr/>
        </p:nvSpPr>
        <p:spPr>
          <a:xfrm>
            <a:off x="461280" y="2096258"/>
            <a:ext cx="2890601" cy="181121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dirty="0">
                <a:latin typeface="Times"/>
                <a:cs typeface="Times"/>
              </a:rPr>
              <a:t>The formation of California created a large diversity of 2,800 soil types, among them: </a:t>
            </a:r>
          </a:p>
        </p:txBody>
      </p:sp>
      <p:sp>
        <p:nvSpPr>
          <p:cNvPr id="14" name="Content Placeholder 2"/>
          <p:cNvSpPr txBox="1">
            <a:spLocks/>
          </p:cNvSpPr>
          <p:nvPr/>
        </p:nvSpPr>
        <p:spPr>
          <a:xfrm>
            <a:off x="576209" y="3207614"/>
            <a:ext cx="2598344" cy="255732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Times"/>
                <a:cs typeface="Times"/>
              </a:rPr>
              <a:t>Sand</a:t>
            </a:r>
          </a:p>
          <a:p>
            <a:r>
              <a:rPr lang="en-US" sz="1800" dirty="0">
                <a:latin typeface="Times"/>
                <a:cs typeface="Times"/>
              </a:rPr>
              <a:t>Clay</a:t>
            </a:r>
          </a:p>
          <a:p>
            <a:r>
              <a:rPr lang="en-US" sz="1800" dirty="0">
                <a:latin typeface="Times"/>
                <a:cs typeface="Times"/>
              </a:rPr>
              <a:t>Loam</a:t>
            </a:r>
          </a:p>
          <a:p>
            <a:r>
              <a:rPr lang="en-US" sz="1800" dirty="0">
                <a:latin typeface="Times"/>
                <a:cs typeface="Times"/>
              </a:rPr>
              <a:t>Granite</a:t>
            </a:r>
          </a:p>
          <a:p>
            <a:r>
              <a:rPr lang="en-US" sz="1800" dirty="0">
                <a:latin typeface="Times"/>
                <a:cs typeface="Times"/>
              </a:rPr>
              <a:t>Volcanic ash</a:t>
            </a:r>
          </a:p>
          <a:p>
            <a:r>
              <a:rPr lang="en-US" sz="1800" dirty="0">
                <a:latin typeface="Times"/>
                <a:cs typeface="Times"/>
              </a:rPr>
              <a:t>Seabed soil</a:t>
            </a:r>
          </a:p>
          <a:p>
            <a:r>
              <a:rPr lang="en-US" sz="1800" dirty="0">
                <a:latin typeface="Times"/>
                <a:cs typeface="Times"/>
              </a:rPr>
              <a:t>River-run gravel</a:t>
            </a:r>
          </a:p>
        </p:txBody>
      </p:sp>
      <p:sp>
        <p:nvSpPr>
          <p:cNvPr id="15" name="TextBox 14"/>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6" name="Picture 15" descr="DISCOVER-CALIFORNIA.png"/>
          <p:cNvPicPr>
            <a:picLocks noChangeAspect="1"/>
          </p:cNvPicPr>
          <p:nvPr/>
        </p:nvPicPr>
        <p:blipFill>
          <a:blip r:embed="rId7"/>
          <a:stretch>
            <a:fillRect/>
          </a:stretch>
        </p:blipFill>
        <p:spPr>
          <a:xfrm>
            <a:off x="334495" y="730918"/>
            <a:ext cx="6142977" cy="480059"/>
          </a:xfrm>
          <a:prstGeom prst="rect">
            <a:avLst/>
          </a:prstGeom>
        </p:spPr>
      </p:pic>
      <p:sp>
        <p:nvSpPr>
          <p:cNvPr id="11"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CALIFORNIA SOILS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
        <p:nvSpPr>
          <p:cNvPr id="12" name="TextBox 11"/>
          <p:cNvSpPr txBox="1"/>
          <p:nvPr/>
        </p:nvSpPr>
        <p:spPr>
          <a:xfrm>
            <a:off x="6844169" y="5319023"/>
            <a:ext cx="2308004" cy="369332"/>
          </a:xfrm>
          <a:prstGeom prst="rect">
            <a:avLst/>
          </a:prstGeom>
          <a:noFill/>
        </p:spPr>
        <p:txBody>
          <a:bodyPr wrap="none" rtlCol="0">
            <a:spAutoFit/>
          </a:bodyPr>
          <a:lstStyle/>
          <a:p>
            <a:r>
              <a:rPr lang="en-US" i="1" dirty="0"/>
              <a:t>Click to play animation</a:t>
            </a:r>
          </a:p>
        </p:txBody>
      </p:sp>
    </p:spTree>
    <p:extLst>
      <p:ext uri="{BB962C8B-B14F-4D97-AF65-F5344CB8AC3E}">
        <p14:creationId xmlns:p14="http://schemas.microsoft.com/office/powerpoint/2010/main" val="298589158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ig-sur-14.jpg"/>
          <p:cNvPicPr>
            <a:picLocks noChangeAspect="1"/>
          </p:cNvPicPr>
          <p:nvPr/>
        </p:nvPicPr>
        <p:blipFill>
          <a:blip r:embed="rId3"/>
          <a:stretch>
            <a:fillRect/>
          </a:stretch>
        </p:blipFill>
        <p:spPr>
          <a:xfrm>
            <a:off x="368509" y="1451073"/>
            <a:ext cx="8445500" cy="4845050"/>
          </a:xfrm>
          <a:prstGeom prst="rect">
            <a:avLst/>
          </a:prstGeom>
        </p:spPr>
      </p:pic>
      <p:sp>
        <p:nvSpPr>
          <p:cNvPr id="14" name="Oval 13"/>
          <p:cNvSpPr/>
          <p:nvPr/>
        </p:nvSpPr>
        <p:spPr>
          <a:xfrm>
            <a:off x="2851484" y="2333064"/>
            <a:ext cx="3272590" cy="327259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5" name="TextBox 14"/>
          <p:cNvSpPr txBox="1"/>
          <p:nvPr/>
        </p:nvSpPr>
        <p:spPr>
          <a:xfrm>
            <a:off x="2998904" y="3042112"/>
            <a:ext cx="3033785" cy="1631216"/>
          </a:xfrm>
          <a:prstGeom prst="rect">
            <a:avLst/>
          </a:prstGeom>
          <a:noFill/>
        </p:spPr>
        <p:txBody>
          <a:bodyPr wrap="square" rtlCol="0">
            <a:spAutoFit/>
          </a:bodyPr>
          <a:lstStyle/>
          <a:p>
            <a:pPr algn="ctr"/>
            <a:r>
              <a:rPr lang="en-US" sz="2000" b="1" dirty="0">
                <a:solidFill>
                  <a:srgbClr val="E46C0A"/>
                </a:solidFill>
                <a:latin typeface="Times" pitchFamily="18" charset="0"/>
                <a:cs typeface="Times" pitchFamily="18" charset="0"/>
              </a:rPr>
              <a:t>Vineyards</a:t>
            </a:r>
          </a:p>
          <a:p>
            <a:pPr algn="ctr"/>
            <a:r>
              <a:rPr lang="en-US" sz="2000" dirty="0">
                <a:latin typeface="Times" pitchFamily="18" charset="0"/>
                <a:cs typeface="Times" pitchFamily="18" charset="0"/>
              </a:rPr>
              <a:t>cover 602,000 acres (244,000 hectares), about </a:t>
            </a:r>
            <a:r>
              <a:rPr lang="en-US" sz="2000" dirty="0">
                <a:solidFill>
                  <a:srgbClr val="E46C0A"/>
                </a:solidFill>
                <a:latin typeface="Times" pitchFamily="18" charset="0"/>
                <a:cs typeface="Times" pitchFamily="18" charset="0"/>
              </a:rPr>
              <a:t>1% </a:t>
            </a:r>
            <a:r>
              <a:rPr lang="en-US" sz="2000" dirty="0">
                <a:latin typeface="Times" pitchFamily="18" charset="0"/>
                <a:cs typeface="Times" pitchFamily="18" charset="0"/>
              </a:rPr>
              <a:t>of </a:t>
            </a:r>
            <a:br>
              <a:rPr lang="en-US" sz="2000" dirty="0">
                <a:latin typeface="Times" pitchFamily="18" charset="0"/>
                <a:cs typeface="Times" pitchFamily="18" charset="0"/>
              </a:rPr>
            </a:br>
            <a:r>
              <a:rPr lang="en-US" sz="2000" dirty="0">
                <a:latin typeface="Times" pitchFamily="18" charset="0"/>
                <a:cs typeface="Times" pitchFamily="18" charset="0"/>
              </a:rPr>
              <a:t>California’s terrain</a:t>
            </a:r>
            <a:endParaRPr lang="en-US" sz="2000" i="1" dirty="0">
              <a:latin typeface="Times" pitchFamily="18" charset="0"/>
              <a:cs typeface="Times" pitchFamily="18" charset="0"/>
            </a:endParaRPr>
          </a:p>
        </p:txBody>
      </p:sp>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6" name="Picture 15" descr="DISCOVER-CALIFORNIA.png"/>
          <p:cNvPicPr>
            <a:picLocks noChangeAspect="1"/>
          </p:cNvPicPr>
          <p:nvPr/>
        </p:nvPicPr>
        <p:blipFill>
          <a:blip r:embed="rId5"/>
          <a:stretch>
            <a:fillRect/>
          </a:stretch>
        </p:blipFill>
        <p:spPr>
          <a:xfrm>
            <a:off x="334495" y="730918"/>
            <a:ext cx="6142977" cy="480059"/>
          </a:xfrm>
          <a:prstGeom prst="rect">
            <a:avLst/>
          </a:prstGeom>
        </p:spPr>
      </p:pic>
    </p:spTree>
    <p:extLst>
      <p:ext uri="{BB962C8B-B14F-4D97-AF65-F5344CB8AC3E}">
        <p14:creationId xmlns:p14="http://schemas.microsoft.com/office/powerpoint/2010/main" val="1700031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9" name="Picture 1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6" name="TextBox 15"/>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8" name="Picture 17" descr="DISCOVER-CALIFORNIA.png"/>
          <p:cNvPicPr>
            <a:picLocks noChangeAspect="1"/>
          </p:cNvPicPr>
          <p:nvPr/>
        </p:nvPicPr>
        <p:blipFill>
          <a:blip r:embed="rId4"/>
          <a:stretch>
            <a:fillRect/>
          </a:stretch>
        </p:blipFill>
        <p:spPr>
          <a:xfrm>
            <a:off x="334495" y="730918"/>
            <a:ext cx="6142977" cy="48005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46131" y="1451073"/>
            <a:ext cx="7267575" cy="4845050"/>
          </a:xfrm>
          <a:prstGeom prst="rect">
            <a:avLst/>
          </a:prstGeom>
        </p:spPr>
      </p:pic>
    </p:spTree>
    <p:extLst>
      <p:ext uri="{BB962C8B-B14F-4D97-AF65-F5344CB8AC3E}">
        <p14:creationId xmlns:p14="http://schemas.microsoft.com/office/powerpoint/2010/main" val="834049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9" name="Picture 1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6" name="TextBox 15"/>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8" name="Picture 17" descr="DISCOVER-CALIFORNIA.png"/>
          <p:cNvPicPr>
            <a:picLocks noChangeAspect="1"/>
          </p:cNvPicPr>
          <p:nvPr/>
        </p:nvPicPr>
        <p:blipFill>
          <a:blip r:embed="rId4"/>
          <a:stretch>
            <a:fillRect/>
          </a:stretch>
        </p:blipFill>
        <p:spPr>
          <a:xfrm>
            <a:off x="334495" y="730918"/>
            <a:ext cx="6142977" cy="480059"/>
          </a:xfrm>
          <a:prstGeom prst="rect">
            <a:avLst/>
          </a:prstGeom>
        </p:spPr>
      </p:pic>
      <p:pic>
        <p:nvPicPr>
          <p:cNvPr id="7" name="Picture 6"/>
          <p:cNvPicPr>
            <a:picLocks noChangeAspect="1"/>
          </p:cNvPicPr>
          <p:nvPr/>
        </p:nvPicPr>
        <p:blipFill>
          <a:blip r:embed="rId5"/>
          <a:stretch>
            <a:fillRect/>
          </a:stretch>
        </p:blipFill>
        <p:spPr>
          <a:xfrm>
            <a:off x="336062" y="1448203"/>
            <a:ext cx="8455066" cy="4848959"/>
          </a:xfrm>
          <a:prstGeom prst="rect">
            <a:avLst/>
          </a:prstGeom>
        </p:spPr>
      </p:pic>
      <p:sp>
        <p:nvSpPr>
          <p:cNvPr id="8" name="Rectangle 7"/>
          <p:cNvSpPr/>
          <p:nvPr/>
        </p:nvSpPr>
        <p:spPr>
          <a:xfrm>
            <a:off x="3810000" y="4303534"/>
            <a:ext cx="4572000" cy="1323439"/>
          </a:xfrm>
          <a:prstGeom prst="rect">
            <a:avLst/>
          </a:prstGeom>
        </p:spPr>
        <p:txBody>
          <a:bodyPr>
            <a:spAutoFit/>
          </a:bodyPr>
          <a:lstStyle/>
          <a:p>
            <a:pPr algn="r"/>
            <a:r>
              <a:rPr lang="en-US" sz="2000" i="1" dirty="0">
                <a:latin typeface="Times"/>
                <a:cs typeface="Times"/>
              </a:rPr>
              <a:t>What is an AVA?</a:t>
            </a:r>
          </a:p>
          <a:p>
            <a:pPr algn="r"/>
            <a:r>
              <a:rPr lang="en-US" sz="2000" dirty="0">
                <a:latin typeface="Times"/>
                <a:cs typeface="Times"/>
              </a:rPr>
              <a:t>American </a:t>
            </a:r>
            <a:r>
              <a:rPr lang="en-US" sz="2000" dirty="0" err="1">
                <a:latin typeface="Times"/>
                <a:cs typeface="Times"/>
              </a:rPr>
              <a:t>Viticultural</a:t>
            </a:r>
            <a:r>
              <a:rPr lang="en-US" sz="2000" dirty="0">
                <a:latin typeface="Times"/>
                <a:cs typeface="Times"/>
              </a:rPr>
              <a:t> Area:</a:t>
            </a:r>
          </a:p>
          <a:p>
            <a:pPr algn="r"/>
            <a:r>
              <a:rPr lang="en-US" sz="2000" dirty="0">
                <a:latin typeface="Times"/>
                <a:cs typeface="Times"/>
              </a:rPr>
              <a:t>A U.S. government recognized </a:t>
            </a:r>
          </a:p>
          <a:p>
            <a:pPr algn="r"/>
            <a:r>
              <a:rPr lang="en-US" sz="2000" dirty="0">
                <a:latin typeface="Times"/>
                <a:cs typeface="Times"/>
              </a:rPr>
              <a:t>winegrowing region</a:t>
            </a:r>
          </a:p>
        </p:txBody>
      </p:sp>
    </p:spTree>
    <p:extLst>
      <p:ext uri="{BB962C8B-B14F-4D97-AF65-F5344CB8AC3E}">
        <p14:creationId xmlns:p14="http://schemas.microsoft.com/office/powerpoint/2010/main" val="656334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ig-sur-14.jpg"/>
          <p:cNvPicPr>
            <a:picLocks noChangeAspect="1"/>
          </p:cNvPicPr>
          <p:nvPr/>
        </p:nvPicPr>
        <p:blipFill>
          <a:blip r:embed="rId3"/>
          <a:stretch>
            <a:fillRect/>
          </a:stretch>
        </p:blipFill>
        <p:spPr>
          <a:xfrm>
            <a:off x="368509" y="1451073"/>
            <a:ext cx="8445500" cy="4845050"/>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8" name="Picture 7" descr="DISCOVER-CALIFORNIA.png"/>
          <p:cNvPicPr>
            <a:picLocks noChangeAspect="1"/>
          </p:cNvPicPr>
          <p:nvPr/>
        </p:nvPicPr>
        <p:blipFill>
          <a:blip r:embed="rId5"/>
          <a:stretch>
            <a:fillRect/>
          </a:stretch>
        </p:blipFill>
        <p:spPr>
          <a:xfrm>
            <a:off x="334489" y="730918"/>
            <a:ext cx="6142990" cy="480060"/>
          </a:xfrm>
          <a:prstGeom prst="rect">
            <a:avLst/>
          </a:prstGeom>
        </p:spPr>
      </p:pic>
      <p:sp>
        <p:nvSpPr>
          <p:cNvPr id="12" name="Rectangle 11"/>
          <p:cNvSpPr/>
          <p:nvPr/>
        </p:nvSpPr>
        <p:spPr>
          <a:xfrm>
            <a:off x="4640916" y="3393764"/>
            <a:ext cx="3688103" cy="145154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811326" y="3435638"/>
            <a:ext cx="3811340" cy="1354217"/>
          </a:xfrm>
          <a:prstGeom prst="rect">
            <a:avLst/>
          </a:prstGeom>
        </p:spPr>
        <p:txBody>
          <a:bodyPr wrap="square">
            <a:spAutoFit/>
          </a:bodyPr>
          <a:lstStyle/>
          <a:p>
            <a:pPr>
              <a:spcAft>
                <a:spcPts val="1200"/>
              </a:spcAft>
            </a:pPr>
            <a:r>
              <a:rPr lang="en-US" dirty="0">
                <a:latin typeface="Georgia" pitchFamily="18" charset="0"/>
                <a:cs typeface="Times"/>
              </a:rPr>
              <a:t>Winegrapes grown in </a:t>
            </a:r>
            <a:r>
              <a:rPr lang="en-US" b="1" dirty="0">
                <a:latin typeface="Georgia" pitchFamily="18" charset="0"/>
                <a:cs typeface="Times"/>
              </a:rPr>
              <a:t>49 </a:t>
            </a:r>
            <a:r>
              <a:rPr lang="en-US" dirty="0">
                <a:latin typeface="Georgia" pitchFamily="18" charset="0"/>
                <a:cs typeface="Times"/>
              </a:rPr>
              <a:t>of </a:t>
            </a:r>
            <a:r>
              <a:rPr lang="en-US" b="1" dirty="0">
                <a:latin typeface="Georgia" pitchFamily="18" charset="0"/>
                <a:cs typeface="Times"/>
              </a:rPr>
              <a:t>58 counties </a:t>
            </a:r>
            <a:r>
              <a:rPr lang="en-US" dirty="0">
                <a:latin typeface="Georgia" pitchFamily="18" charset="0"/>
                <a:cs typeface="Times"/>
              </a:rPr>
              <a:t>in California</a:t>
            </a:r>
            <a:endParaRPr lang="en-US" b="1" dirty="0">
              <a:latin typeface="Georgia" pitchFamily="18" charset="0"/>
              <a:cs typeface="Times"/>
            </a:endParaRPr>
          </a:p>
          <a:p>
            <a:pPr>
              <a:spcAft>
                <a:spcPts val="1200"/>
              </a:spcAft>
            </a:pPr>
            <a:r>
              <a:rPr lang="en-US" b="1" dirty="0">
                <a:latin typeface="Georgia" pitchFamily="18" charset="0"/>
                <a:cs typeface="Times"/>
              </a:rPr>
              <a:t>4,700 </a:t>
            </a:r>
            <a:r>
              <a:rPr lang="en-US" dirty="0">
                <a:latin typeface="Georgia" pitchFamily="18" charset="0"/>
                <a:cs typeface="Times"/>
              </a:rPr>
              <a:t>bonded wineries, most family owned</a:t>
            </a:r>
          </a:p>
        </p:txBody>
      </p:sp>
    </p:spTree>
    <p:extLst>
      <p:ext uri="{BB962C8B-B14F-4D97-AF65-F5344CB8AC3E}">
        <p14:creationId xmlns:p14="http://schemas.microsoft.com/office/powerpoint/2010/main" val="2655714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ig-sur-14.jpg"/>
          <p:cNvPicPr>
            <a:picLocks noChangeAspect="1"/>
          </p:cNvPicPr>
          <p:nvPr/>
        </p:nvPicPr>
        <p:blipFill>
          <a:blip r:embed="rId3"/>
          <a:stretch>
            <a:fillRect/>
          </a:stretch>
        </p:blipFill>
        <p:spPr>
          <a:xfrm>
            <a:off x="357169" y="1451073"/>
            <a:ext cx="8445500" cy="4845050"/>
          </a:xfrm>
          <a:prstGeom prst="rect">
            <a:avLst/>
          </a:prstGeom>
        </p:spPr>
      </p:pic>
      <p:sp>
        <p:nvSpPr>
          <p:cNvPr id="13" name="Rectangle 12"/>
          <p:cNvSpPr/>
          <p:nvPr/>
        </p:nvSpPr>
        <p:spPr>
          <a:xfrm>
            <a:off x="4705950" y="3628881"/>
            <a:ext cx="4426710" cy="199587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4294967295"/>
          </p:nvPr>
        </p:nvSpPr>
        <p:spPr>
          <a:xfrm>
            <a:off x="4927706" y="3808652"/>
            <a:ext cx="3691193" cy="1485570"/>
          </a:xfrm>
        </p:spPr>
        <p:txBody>
          <a:bodyPr>
            <a:noAutofit/>
          </a:bodyPr>
          <a:lstStyle/>
          <a:p>
            <a:pPr marL="0" indent="0">
              <a:lnSpc>
                <a:spcPct val="120000"/>
              </a:lnSpc>
              <a:spcBef>
                <a:spcPts val="312"/>
              </a:spcBef>
              <a:buNone/>
            </a:pPr>
            <a:r>
              <a:rPr lang="en-US" sz="1600" dirty="0">
                <a:latin typeface="Times"/>
                <a:cs typeface="Times"/>
              </a:rPr>
              <a:t>Winemakers and growers – catalysts for a worldwide revolution in wine quality</a:t>
            </a:r>
          </a:p>
          <a:p>
            <a:pPr marL="0" indent="0">
              <a:lnSpc>
                <a:spcPct val="120000"/>
              </a:lnSpc>
              <a:spcBef>
                <a:spcPts val="312"/>
              </a:spcBef>
              <a:buNone/>
            </a:pPr>
            <a:endParaRPr lang="en-US" sz="1600" dirty="0">
              <a:latin typeface="Times"/>
              <a:cs typeface="Times"/>
            </a:endParaRPr>
          </a:p>
          <a:p>
            <a:pPr marL="0" indent="0">
              <a:lnSpc>
                <a:spcPct val="120000"/>
              </a:lnSpc>
              <a:spcBef>
                <a:spcPts val="312"/>
              </a:spcBef>
              <a:buNone/>
            </a:pPr>
            <a:r>
              <a:rPr lang="en-US" sz="1600" dirty="0">
                <a:latin typeface="Times"/>
                <a:cs typeface="Times"/>
              </a:rPr>
              <a:t>Families with long-term commitment producing great wines at every price point.</a:t>
            </a:r>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Tree>
    <p:extLst>
      <p:ext uri="{BB962C8B-B14F-4D97-AF65-F5344CB8AC3E}">
        <p14:creationId xmlns:p14="http://schemas.microsoft.com/office/powerpoint/2010/main" val="438271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232367" y="1852801"/>
            <a:ext cx="4086134" cy="3785652"/>
          </a:xfrm>
          <a:prstGeom prst="rect">
            <a:avLst/>
          </a:prstGeom>
          <a:noFill/>
        </p:spPr>
        <p:txBody>
          <a:bodyPr wrap="square" rtlCol="0">
            <a:spAutoFit/>
          </a:bodyPr>
          <a:lstStyle/>
          <a:p>
            <a:r>
              <a:rPr lang="en-US" sz="2400" b="1" dirty="0">
                <a:solidFill>
                  <a:srgbClr val="FF6600"/>
                </a:solidFill>
                <a:latin typeface="Times"/>
                <a:cs typeface="Times"/>
              </a:rPr>
              <a:t>North Coast (54 AVAs</a:t>
            </a:r>
            <a:r>
              <a:rPr lang="en-US" sz="2400" b="1" dirty="0">
                <a:solidFill>
                  <a:schemeClr val="accent6">
                    <a:lumMod val="75000"/>
                  </a:schemeClr>
                </a:solidFill>
                <a:latin typeface="Times"/>
                <a:cs typeface="Times"/>
              </a:rPr>
              <a:t>) </a:t>
            </a:r>
          </a:p>
          <a:p>
            <a:endParaRPr lang="en-US" sz="1600" dirty="0">
              <a:solidFill>
                <a:schemeClr val="bg1"/>
              </a:solidFill>
              <a:latin typeface="Times"/>
              <a:cs typeface="Times"/>
            </a:endParaRPr>
          </a:p>
          <a:p>
            <a:r>
              <a:rPr lang="en-US" sz="2400" dirty="0">
                <a:solidFill>
                  <a:schemeClr val="bg1"/>
                </a:solidFill>
                <a:latin typeface="Times"/>
                <a:cs typeface="Times"/>
              </a:rPr>
              <a:t>One of the coolest climates in the state</a:t>
            </a:r>
          </a:p>
          <a:p>
            <a:endParaRPr lang="en-US" sz="1600" dirty="0">
              <a:solidFill>
                <a:schemeClr val="bg1"/>
              </a:solidFill>
              <a:latin typeface="Times"/>
              <a:cs typeface="Times"/>
            </a:endParaRPr>
          </a:p>
          <a:p>
            <a:r>
              <a:rPr lang="en-US" sz="2400" dirty="0">
                <a:solidFill>
                  <a:schemeClr val="bg1"/>
                </a:solidFill>
                <a:latin typeface="Times"/>
                <a:cs typeface="Times"/>
              </a:rPr>
              <a:t>Home to more than half of California’s wineries</a:t>
            </a:r>
          </a:p>
          <a:p>
            <a:endParaRPr lang="en-US" sz="1600" dirty="0">
              <a:solidFill>
                <a:schemeClr val="bg1"/>
              </a:solidFill>
              <a:latin typeface="Times"/>
              <a:cs typeface="Times"/>
            </a:endParaRPr>
          </a:p>
          <a:p>
            <a:r>
              <a:rPr lang="en-US" sz="2400" dirty="0">
                <a:solidFill>
                  <a:schemeClr val="bg1"/>
                </a:solidFill>
                <a:latin typeface="Times"/>
                <a:cs typeface="Times"/>
              </a:rPr>
              <a:t>The scenery along the North Coast is as memorable as the wine</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7344" y="1809476"/>
            <a:ext cx="2778335" cy="4083994"/>
          </a:xfrm>
          <a:prstGeom prst="rect">
            <a:avLst/>
          </a:prstGeom>
        </p:spPr>
      </p:pic>
      <p:sp>
        <p:nvSpPr>
          <p:cNvPr id="12" name="TextBox 11"/>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3" name="Picture 12"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5BA2D"/>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lang="en-US" sz="1600" b="1" noProof="0" dirty="0">
                <a:latin typeface="Georgia" pitchFamily="18" charset="0"/>
                <a:ea typeface="+mj-ea"/>
                <a:cs typeface="+mj-cs"/>
              </a:rPr>
              <a:t>NORTH  COAST</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2041789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1" y="1398344"/>
            <a:ext cx="8483196" cy="3973708"/>
          </a:xfrm>
          <a:prstGeom prst="rect">
            <a:avLst/>
          </a:prstGeom>
        </p:spPr>
      </p:pic>
      <p:sp>
        <p:nvSpPr>
          <p:cNvPr id="3" name="Content Placeholder 2"/>
          <p:cNvSpPr>
            <a:spLocks noGrp="1"/>
          </p:cNvSpPr>
          <p:nvPr>
            <p:ph idx="4294967295"/>
          </p:nvPr>
        </p:nvSpPr>
        <p:spPr>
          <a:xfrm>
            <a:off x="622300" y="5422856"/>
            <a:ext cx="7637404" cy="966208"/>
          </a:xfrm>
        </p:spPr>
        <p:txBody>
          <a:bodyPr>
            <a:normAutofit/>
          </a:bodyPr>
          <a:lstStyle/>
          <a:p>
            <a:pPr marL="0" indent="0">
              <a:buNone/>
            </a:pPr>
            <a:r>
              <a:rPr lang="en-US" sz="1800" b="1" dirty="0">
                <a:solidFill>
                  <a:srgbClr val="E46C0A"/>
                </a:solidFill>
                <a:latin typeface="Times"/>
                <a:cs typeface="Times"/>
              </a:rPr>
              <a:t>LAKE COUNTY  </a:t>
            </a:r>
            <a:r>
              <a:rPr lang="en-US" sz="1800" dirty="0">
                <a:latin typeface="Times"/>
                <a:cs typeface="Times"/>
              </a:rPr>
              <a:t>− Clear Lake, the largest natural fresh water lake in the state, is the jewel of Lake County</a:t>
            </a:r>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8"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NORTH  COAST</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2260219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8578" y="1398344"/>
            <a:ext cx="8472722" cy="3973707"/>
          </a:xfrm>
          <a:prstGeom prst="rect">
            <a:avLst/>
          </a:prstGeom>
        </p:spPr>
      </p:pic>
      <p:sp>
        <p:nvSpPr>
          <p:cNvPr id="3" name="Content Placeholder 2"/>
          <p:cNvSpPr>
            <a:spLocks noGrp="1"/>
          </p:cNvSpPr>
          <p:nvPr>
            <p:ph idx="4294967295"/>
          </p:nvPr>
        </p:nvSpPr>
        <p:spPr>
          <a:xfrm>
            <a:off x="622301" y="5422856"/>
            <a:ext cx="7571086" cy="966208"/>
          </a:xfrm>
        </p:spPr>
        <p:txBody>
          <a:bodyPr>
            <a:normAutofit/>
          </a:bodyPr>
          <a:lstStyle/>
          <a:p>
            <a:pPr marL="0" indent="0">
              <a:buNone/>
            </a:pPr>
            <a:r>
              <a:rPr lang="en-US" sz="1800" b="1" dirty="0">
                <a:solidFill>
                  <a:srgbClr val="E46C0A"/>
                </a:solidFill>
                <a:latin typeface="Times"/>
                <a:cs typeface="Times"/>
              </a:rPr>
              <a:t>LOS CARNEROS </a:t>
            </a:r>
            <a:r>
              <a:rPr lang="en-US" sz="1800" b="1" dirty="0">
                <a:latin typeface="Times"/>
                <a:cs typeface="Times"/>
              </a:rPr>
              <a:t>– </a:t>
            </a:r>
            <a:r>
              <a:rPr lang="en-US" sz="1800" dirty="0">
                <a:latin typeface="Times"/>
                <a:cs typeface="Times"/>
              </a:rPr>
              <a:t>Straddles Napa and Sonoma counties and celebrated for its sparkling wine and Pinot Noir</a:t>
            </a:r>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1"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NORTH  COAST</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2975104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301" y="5422856"/>
            <a:ext cx="7571086" cy="966208"/>
          </a:xfrm>
        </p:spPr>
        <p:txBody>
          <a:bodyPr>
            <a:normAutofit/>
          </a:bodyPr>
          <a:lstStyle/>
          <a:p>
            <a:pPr marL="0" indent="0">
              <a:buNone/>
            </a:pPr>
            <a:r>
              <a:rPr lang="en-US" sz="1800" b="1" dirty="0">
                <a:solidFill>
                  <a:srgbClr val="E46C0A"/>
                </a:solidFill>
                <a:latin typeface="Times"/>
                <a:cs typeface="Times"/>
              </a:rPr>
              <a:t>MENDOCINO COUNTY</a:t>
            </a:r>
            <a:r>
              <a:rPr lang="en-US" sz="1800" dirty="0">
                <a:latin typeface="Times"/>
                <a:cs typeface="Times"/>
              </a:rPr>
              <a:t>– 60% of the county is covered in redwood forest, while vintners make good use of the rest</a:t>
            </a:r>
          </a:p>
        </p:txBody>
      </p:sp>
      <p:pic>
        <p:nvPicPr>
          <p:cNvPr id="19" name="Picture 1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4"/>
          <a:stretch>
            <a:fillRect/>
          </a:stretch>
        </p:blipFill>
        <p:spPr>
          <a:xfrm>
            <a:off x="334495" y="730918"/>
            <a:ext cx="6142977" cy="480059"/>
          </a:xfrm>
          <a:prstGeom prst="rect">
            <a:avLst/>
          </a:prstGeom>
        </p:spPr>
      </p:pic>
      <p:sp>
        <p:nvSpPr>
          <p:cNvPr id="8"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NORTH  COAST</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pic>
        <p:nvPicPr>
          <p:cNvPr id="11" name="Picture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30597" y="1398344"/>
            <a:ext cx="8483201" cy="3973710"/>
          </a:xfrm>
          <a:prstGeom prst="rect">
            <a:avLst/>
          </a:prstGeom>
        </p:spPr>
      </p:pic>
      <p:sp>
        <p:nvSpPr>
          <p:cNvPr id="12" name="Rectangle 11"/>
          <p:cNvSpPr/>
          <p:nvPr/>
        </p:nvSpPr>
        <p:spPr>
          <a:xfrm>
            <a:off x="4320388" y="3436088"/>
            <a:ext cx="4823612" cy="145154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4576165" y="3645881"/>
            <a:ext cx="3906055" cy="1173716"/>
          </a:xfrm>
          <a:prstGeom prst="rect">
            <a:avLst/>
          </a:prstGeom>
        </p:spPr>
        <p:txBody>
          <a:bodyPr vert="horz" lIns="91440" tIns="45720" rIns="91440" bIns="45720" rtlCol="0">
            <a:normAutofit/>
          </a:bodyPr>
          <a:lstStyle/>
          <a:p>
            <a:pPr lvl="0">
              <a:lnSpc>
                <a:spcPct val="120000"/>
              </a:lnSpc>
              <a:spcBef>
                <a:spcPts val="312"/>
              </a:spcBef>
            </a:pPr>
            <a:r>
              <a:rPr lang="en-US" sz="1400" dirty="0">
                <a:latin typeface="Georgia"/>
                <a:cs typeface="Georgia"/>
              </a:rPr>
              <a:t>•  100 wineries</a:t>
            </a:r>
          </a:p>
          <a:p>
            <a:pPr lvl="0">
              <a:lnSpc>
                <a:spcPct val="120000"/>
              </a:lnSpc>
              <a:spcBef>
                <a:spcPts val="312"/>
              </a:spcBef>
            </a:pPr>
            <a:r>
              <a:rPr lang="en-US" sz="1400" dirty="0">
                <a:latin typeface="Georgia"/>
                <a:cs typeface="Georgia"/>
              </a:rPr>
              <a:t>•  First vines planted in the 1850s</a:t>
            </a:r>
          </a:p>
          <a:p>
            <a:pPr lvl="0">
              <a:lnSpc>
                <a:spcPct val="120000"/>
              </a:lnSpc>
              <a:spcBef>
                <a:spcPts val="312"/>
              </a:spcBef>
            </a:pPr>
            <a:r>
              <a:rPr lang="en-US" sz="1400" dirty="0">
                <a:latin typeface="Georgia"/>
                <a:cs typeface="Georgia"/>
              </a:rPr>
              <a:t>•  16,700 acres (6,800 hectares) of </a:t>
            </a:r>
            <a:r>
              <a:rPr lang="en-US" sz="1400" dirty="0" err="1">
                <a:latin typeface="Georgia"/>
                <a:cs typeface="Georgia"/>
              </a:rPr>
              <a:t>winegrapes</a:t>
            </a:r>
            <a:endParaRPr lang="en-US" sz="1400" dirty="0">
              <a:latin typeface="Georgia"/>
              <a:cs typeface="Georgia"/>
            </a:endParaRPr>
          </a:p>
        </p:txBody>
      </p:sp>
    </p:spTree>
    <p:extLst>
      <p:ext uri="{BB962C8B-B14F-4D97-AF65-F5344CB8AC3E}">
        <p14:creationId xmlns:p14="http://schemas.microsoft.com/office/powerpoint/2010/main" val="2260219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4389" y="1388808"/>
            <a:ext cx="8500960" cy="3994353"/>
          </a:xfrm>
          <a:prstGeom prst="rect">
            <a:avLst/>
          </a:prstGeom>
        </p:spPr>
      </p:pic>
      <p:pic>
        <p:nvPicPr>
          <p:cNvPr id="9" name="Picture 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4" name="TextBox 13"/>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9"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NORTH  COAST</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
        <p:nvSpPr>
          <p:cNvPr id="20" name="Content Placeholder 2"/>
          <p:cNvSpPr txBox="1">
            <a:spLocks/>
          </p:cNvSpPr>
          <p:nvPr/>
        </p:nvSpPr>
        <p:spPr>
          <a:xfrm>
            <a:off x="622301" y="5463826"/>
            <a:ext cx="7571086" cy="96620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E46C0A"/>
                </a:solidFill>
                <a:latin typeface="Times"/>
                <a:cs typeface="Times"/>
              </a:rPr>
              <a:t>NAPA VALLEY </a:t>
            </a:r>
            <a:r>
              <a:rPr lang="en-US" sz="1800" dirty="0">
                <a:latin typeface="Times"/>
                <a:cs typeface="Times"/>
              </a:rPr>
              <a:t>–  </a:t>
            </a:r>
            <a:r>
              <a:rPr lang="en-US" sz="1800" dirty="0">
                <a:solidFill>
                  <a:srgbClr val="FFFFFF"/>
                </a:solidFill>
                <a:latin typeface="Times"/>
                <a:cs typeface="Times"/>
              </a:rPr>
              <a:t>Napa Valley’s world-renowned wines have found an equal match in the region’s cuisine</a:t>
            </a:r>
          </a:p>
        </p:txBody>
      </p:sp>
      <p:sp>
        <p:nvSpPr>
          <p:cNvPr id="21" name="Rectangle 20"/>
          <p:cNvSpPr/>
          <p:nvPr/>
        </p:nvSpPr>
        <p:spPr>
          <a:xfrm>
            <a:off x="4674914" y="3436088"/>
            <a:ext cx="4313409" cy="145154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Content Placeholder 2"/>
          <p:cNvSpPr txBox="1">
            <a:spLocks/>
          </p:cNvSpPr>
          <p:nvPr/>
        </p:nvSpPr>
        <p:spPr>
          <a:xfrm>
            <a:off x="4865957" y="3503046"/>
            <a:ext cx="3906055" cy="1420198"/>
          </a:xfrm>
          <a:prstGeom prst="rect">
            <a:avLst/>
          </a:prstGeom>
        </p:spPr>
        <p:txBody>
          <a:bodyPr vert="horz" lIns="91440" tIns="45720" rIns="91440" bIns="45720" rtlCol="0">
            <a:normAutofit/>
          </a:bodyPr>
          <a:lstStyle/>
          <a:p>
            <a:pPr marL="171450" indent="-171450">
              <a:lnSpc>
                <a:spcPct val="120000"/>
              </a:lnSpc>
              <a:spcBef>
                <a:spcPts val="312"/>
              </a:spcBef>
            </a:pPr>
            <a:r>
              <a:rPr lang="en-US" sz="1400" dirty="0">
                <a:latin typeface="Georgia"/>
                <a:cs typeface="Georgia"/>
              </a:rPr>
              <a:t>•  </a:t>
            </a:r>
            <a:r>
              <a:rPr lang="en-US" sz="1400" dirty="0">
                <a:solidFill>
                  <a:srgbClr val="FFFFFF"/>
                </a:solidFill>
                <a:latin typeface="Times"/>
                <a:cs typeface="Times"/>
              </a:rPr>
              <a:t>Known worldwide, yet produces just 4% of all California wine</a:t>
            </a:r>
            <a:endParaRPr lang="en-US" sz="1400" dirty="0">
              <a:latin typeface="Georgia"/>
              <a:cs typeface="Georgia"/>
            </a:endParaRPr>
          </a:p>
          <a:p>
            <a:pPr lvl="0">
              <a:lnSpc>
                <a:spcPct val="120000"/>
              </a:lnSpc>
              <a:spcBef>
                <a:spcPts val="312"/>
              </a:spcBef>
              <a:spcAft>
                <a:spcPts val="600"/>
              </a:spcAft>
            </a:pPr>
            <a:r>
              <a:rPr lang="en-US" sz="1400" dirty="0">
                <a:latin typeface="Georgia"/>
                <a:cs typeface="Georgia"/>
              </a:rPr>
              <a:t>•  </a:t>
            </a:r>
            <a:r>
              <a:rPr lang="en-US" sz="1400" dirty="0">
                <a:solidFill>
                  <a:srgbClr val="FFFFFF"/>
                </a:solidFill>
                <a:latin typeface="Times"/>
                <a:cs typeface="Times"/>
              </a:rPr>
              <a:t>Home to 600 wineries across 18 AVAs</a:t>
            </a:r>
            <a:endParaRPr lang="en-US" sz="1400" dirty="0">
              <a:latin typeface="Georgia"/>
              <a:cs typeface="Georgia"/>
            </a:endParaRPr>
          </a:p>
          <a:p>
            <a:r>
              <a:rPr lang="en-US" sz="1400" dirty="0">
                <a:latin typeface="Georgia"/>
                <a:cs typeface="Georgia"/>
              </a:rPr>
              <a:t>•  </a:t>
            </a:r>
            <a:r>
              <a:rPr lang="en-US" sz="1400" dirty="0">
                <a:solidFill>
                  <a:srgbClr val="FFFFFF"/>
                </a:solidFill>
                <a:latin typeface="Times"/>
                <a:cs typeface="Times"/>
              </a:rPr>
              <a:t>45,000 acres (18,000 hectares) of </a:t>
            </a:r>
            <a:r>
              <a:rPr lang="en-US" sz="1400" dirty="0" err="1">
                <a:solidFill>
                  <a:srgbClr val="FFFFFF"/>
                </a:solidFill>
                <a:latin typeface="Times"/>
                <a:cs typeface="Times"/>
              </a:rPr>
              <a:t>winegrapes</a:t>
            </a:r>
            <a:endParaRPr lang="en-US" sz="1400" dirty="0">
              <a:solidFill>
                <a:srgbClr val="FFFFFF"/>
              </a:solidFill>
              <a:latin typeface="Times"/>
              <a:cs typeface="Times"/>
            </a:endParaRPr>
          </a:p>
        </p:txBody>
      </p:sp>
    </p:spTree>
    <p:extLst>
      <p:ext uri="{BB962C8B-B14F-4D97-AF65-F5344CB8AC3E}">
        <p14:creationId xmlns:p14="http://schemas.microsoft.com/office/powerpoint/2010/main" val="15393558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9564" y="1398344"/>
            <a:ext cx="8470750" cy="3973707"/>
          </a:xfrm>
          <a:prstGeom prst="rect">
            <a:avLst/>
          </a:prstGeom>
        </p:spPr>
      </p:pic>
      <p:sp>
        <p:nvSpPr>
          <p:cNvPr id="3" name="Content Placeholder 2"/>
          <p:cNvSpPr>
            <a:spLocks noGrp="1"/>
          </p:cNvSpPr>
          <p:nvPr>
            <p:ph idx="4294967295"/>
          </p:nvPr>
        </p:nvSpPr>
        <p:spPr>
          <a:xfrm>
            <a:off x="622301" y="5422856"/>
            <a:ext cx="7571086" cy="966208"/>
          </a:xfrm>
        </p:spPr>
        <p:txBody>
          <a:bodyPr>
            <a:normAutofit/>
          </a:bodyPr>
          <a:lstStyle/>
          <a:p>
            <a:pPr marL="0" indent="0">
              <a:buNone/>
            </a:pPr>
            <a:r>
              <a:rPr lang="en-US" sz="1800" b="1" dirty="0">
                <a:solidFill>
                  <a:srgbClr val="E46C0A"/>
                </a:solidFill>
                <a:latin typeface="Times"/>
                <a:cs typeface="Times"/>
              </a:rPr>
              <a:t>SONOMA COUNTY </a:t>
            </a:r>
            <a:r>
              <a:rPr lang="en-US" sz="1800" b="1" dirty="0">
                <a:latin typeface="Times"/>
                <a:cs typeface="Times"/>
              </a:rPr>
              <a:t>– </a:t>
            </a:r>
            <a:r>
              <a:rPr lang="en-US" sz="1800" dirty="0">
                <a:latin typeface="Times"/>
                <a:cs typeface="Times"/>
              </a:rPr>
              <a:t>A nature lover’s paradise, Sonoma County grows more Pinot Noir than any county in the state</a:t>
            </a:r>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1"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NORTH  COAST</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
        <p:nvSpPr>
          <p:cNvPr id="12" name="Rectangle 11"/>
          <p:cNvSpPr/>
          <p:nvPr/>
        </p:nvSpPr>
        <p:spPr>
          <a:xfrm>
            <a:off x="115138" y="3826156"/>
            <a:ext cx="2878434" cy="145154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2"/>
          <p:cNvSpPr txBox="1">
            <a:spLocks/>
          </p:cNvSpPr>
          <p:nvPr/>
        </p:nvSpPr>
        <p:spPr>
          <a:xfrm>
            <a:off x="370914" y="3981523"/>
            <a:ext cx="3906055" cy="1173716"/>
          </a:xfrm>
          <a:prstGeom prst="rect">
            <a:avLst/>
          </a:prstGeom>
        </p:spPr>
        <p:txBody>
          <a:bodyPr vert="horz" lIns="91440" tIns="45720" rIns="91440" bIns="45720" rtlCol="0">
            <a:normAutofit/>
          </a:bodyPr>
          <a:lstStyle/>
          <a:p>
            <a:pPr>
              <a:spcAft>
                <a:spcPts val="600"/>
              </a:spcAft>
            </a:pPr>
            <a:r>
              <a:rPr lang="en-US" sz="1400" dirty="0">
                <a:latin typeface="Georgia"/>
                <a:cs typeface="Georgia"/>
              </a:rPr>
              <a:t>•  </a:t>
            </a:r>
            <a:r>
              <a:rPr lang="en-US" sz="1400" dirty="0">
                <a:solidFill>
                  <a:srgbClr val="FFFFFF"/>
                </a:solidFill>
                <a:latin typeface="Times"/>
                <a:cs typeface="Times"/>
              </a:rPr>
              <a:t>18 AVAs</a:t>
            </a:r>
          </a:p>
          <a:p>
            <a:r>
              <a:rPr lang="en-US" sz="1400" dirty="0">
                <a:latin typeface="Georgia"/>
                <a:cs typeface="Georgia"/>
              </a:rPr>
              <a:t>•  </a:t>
            </a:r>
            <a:r>
              <a:rPr lang="en-US" sz="1400" dirty="0">
                <a:solidFill>
                  <a:srgbClr val="FFFFFF"/>
                </a:solidFill>
                <a:latin typeface="Times"/>
                <a:cs typeface="Times"/>
              </a:rPr>
              <a:t>500 wineries and counting</a:t>
            </a:r>
          </a:p>
          <a:p>
            <a:pPr>
              <a:spcBef>
                <a:spcPts val="312"/>
              </a:spcBef>
            </a:pPr>
            <a:r>
              <a:rPr lang="en-US" sz="1400" dirty="0">
                <a:latin typeface="Georgia"/>
                <a:cs typeface="Georgia"/>
              </a:rPr>
              <a:t>•  </a:t>
            </a:r>
            <a:r>
              <a:rPr lang="en-US" sz="1400" dirty="0">
                <a:solidFill>
                  <a:srgbClr val="FFFFFF"/>
                </a:solidFill>
                <a:latin typeface="Times"/>
                <a:cs typeface="Times"/>
              </a:rPr>
              <a:t>60,000 acres (24,000 hectares) </a:t>
            </a:r>
          </a:p>
          <a:p>
            <a:pPr marL="171450">
              <a:spcBef>
                <a:spcPts val="312"/>
              </a:spcBef>
            </a:pPr>
            <a:r>
              <a:rPr lang="en-US" sz="1400" dirty="0">
                <a:solidFill>
                  <a:srgbClr val="FFFFFF"/>
                </a:solidFill>
                <a:latin typeface="Times"/>
                <a:cs typeface="Times"/>
              </a:rPr>
              <a:t>of </a:t>
            </a:r>
            <a:r>
              <a:rPr lang="en-US" sz="1400" dirty="0" err="1">
                <a:solidFill>
                  <a:srgbClr val="FFFFFF"/>
                </a:solidFill>
                <a:latin typeface="Times"/>
                <a:cs typeface="Times"/>
              </a:rPr>
              <a:t>winegrapes</a:t>
            </a:r>
            <a:endParaRPr lang="en-US" sz="1400" dirty="0">
              <a:solidFill>
                <a:srgbClr val="FFFFFF"/>
              </a:solidFill>
              <a:latin typeface="Times"/>
              <a:cs typeface="Times"/>
            </a:endParaRPr>
          </a:p>
          <a:p>
            <a:pPr lvl="0">
              <a:lnSpc>
                <a:spcPct val="120000"/>
              </a:lnSpc>
              <a:spcBef>
                <a:spcPts val="312"/>
              </a:spcBef>
            </a:pPr>
            <a:endParaRPr lang="en-US" sz="1400" dirty="0">
              <a:latin typeface="Georgia"/>
              <a:cs typeface="Georgia"/>
            </a:endParaRPr>
          </a:p>
        </p:txBody>
      </p:sp>
    </p:spTree>
    <p:extLst>
      <p:ext uri="{BB962C8B-B14F-4D97-AF65-F5344CB8AC3E}">
        <p14:creationId xmlns:p14="http://schemas.microsoft.com/office/powerpoint/2010/main" val="445327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2117960"/>
            <a:ext cx="3863289" cy="3970318"/>
          </a:xfrm>
          <a:prstGeom prst="rect">
            <a:avLst/>
          </a:prstGeom>
          <a:noFill/>
        </p:spPr>
        <p:txBody>
          <a:bodyPr wrap="square" rtlCol="0">
            <a:spAutoFit/>
          </a:bodyPr>
          <a:lstStyle/>
          <a:p>
            <a:r>
              <a:rPr lang="en-US" sz="2100" b="1" dirty="0">
                <a:solidFill>
                  <a:schemeClr val="accent3">
                    <a:lumMod val="75000"/>
                  </a:schemeClr>
                </a:solidFill>
                <a:latin typeface="Times"/>
                <a:cs typeface="Times"/>
              </a:rPr>
              <a:t>Central Coast (43 AVAs) and</a:t>
            </a:r>
          </a:p>
          <a:p>
            <a:r>
              <a:rPr lang="en-US" sz="2100" b="1" dirty="0">
                <a:solidFill>
                  <a:schemeClr val="accent3">
                    <a:lumMod val="75000"/>
                  </a:schemeClr>
                </a:solidFill>
                <a:latin typeface="Times"/>
                <a:cs typeface="Times"/>
              </a:rPr>
              <a:t>Santa Cruz Mountains AVA</a:t>
            </a:r>
          </a:p>
          <a:p>
            <a:endParaRPr lang="en-US" sz="2100" b="1" dirty="0">
              <a:solidFill>
                <a:schemeClr val="bg1"/>
              </a:solidFill>
              <a:latin typeface="Times"/>
              <a:cs typeface="Times"/>
            </a:endParaRPr>
          </a:p>
          <a:p>
            <a:r>
              <a:rPr lang="en-US" sz="2100" dirty="0">
                <a:solidFill>
                  <a:schemeClr val="bg1"/>
                </a:solidFill>
                <a:latin typeface="Times"/>
                <a:cs typeface="Times"/>
              </a:rPr>
              <a:t>Weather transitions from cool coastal to warmer inland areas</a:t>
            </a:r>
          </a:p>
          <a:p>
            <a:endParaRPr lang="en-US" sz="2100" dirty="0">
              <a:solidFill>
                <a:schemeClr val="bg1"/>
              </a:solidFill>
              <a:latin typeface="Times"/>
              <a:cs typeface="Times"/>
            </a:endParaRPr>
          </a:p>
          <a:p>
            <a:r>
              <a:rPr lang="en-US" sz="2100" dirty="0">
                <a:solidFill>
                  <a:schemeClr val="bg1"/>
                </a:solidFill>
                <a:latin typeface="Times"/>
                <a:cs typeface="Times"/>
              </a:rPr>
              <a:t>One of the fastest growing wine regions in the state</a:t>
            </a:r>
          </a:p>
          <a:p>
            <a:endParaRPr lang="en-US" sz="2100" dirty="0">
              <a:solidFill>
                <a:schemeClr val="bg1"/>
              </a:solidFill>
              <a:latin typeface="Times"/>
              <a:cs typeface="Times"/>
            </a:endParaRPr>
          </a:p>
          <a:p>
            <a:r>
              <a:rPr lang="en-US" sz="2100" dirty="0">
                <a:solidFill>
                  <a:schemeClr val="bg1"/>
                </a:solidFill>
                <a:latin typeface="Times"/>
                <a:cs typeface="Times"/>
              </a:rPr>
              <a:t>Grapes have been cultivated here since the 1700s</a:t>
            </a:r>
          </a:p>
          <a:p>
            <a:endParaRPr lang="en-US" sz="2100" dirty="0">
              <a:solidFill>
                <a:schemeClr val="bg1"/>
              </a:solidFill>
              <a:latin typeface="Times"/>
              <a:cs typeface="Times"/>
            </a:endParaRP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170828" y="1666658"/>
            <a:ext cx="2296621" cy="4369630"/>
          </a:xfrm>
          <a:prstGeom prst="rect">
            <a:avLst/>
          </a:prstGeom>
        </p:spPr>
      </p:pic>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5BA2D"/>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lang="en-US" sz="1600" b="1" dirty="0">
                <a:latin typeface="Georgia" pitchFamily="18" charset="0"/>
                <a:ea typeface="+mj-ea"/>
                <a:cs typeface="+mj-cs"/>
              </a:rPr>
              <a:t>CENTRAL  COAST</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23210189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295648" y="5480678"/>
            <a:ext cx="8706457" cy="861774"/>
          </a:xfrm>
          <a:prstGeom prst="rect">
            <a:avLst/>
          </a:prstGeom>
          <a:noFill/>
        </p:spPr>
        <p:txBody>
          <a:bodyPr wrap="square" rtlCol="0">
            <a:spAutoFit/>
          </a:bodyPr>
          <a:lstStyle/>
          <a:p>
            <a:r>
              <a:rPr lang="en-US" b="1" dirty="0">
                <a:solidFill>
                  <a:srgbClr val="7BB731"/>
                </a:solidFill>
                <a:latin typeface="Times"/>
                <a:cs typeface="Times"/>
              </a:rPr>
              <a:t>LIVERMORE VALLEY</a:t>
            </a:r>
            <a:r>
              <a:rPr lang="en-US" b="1" dirty="0">
                <a:latin typeface="Times"/>
                <a:cs typeface="Times"/>
              </a:rPr>
              <a:t>–  </a:t>
            </a:r>
            <a:r>
              <a:rPr lang="en-US" sz="1600" dirty="0">
                <a:latin typeface="Times"/>
                <a:cs typeface="Times"/>
              </a:rPr>
              <a:t>Pioneer Livermore winemakers C.H. </a:t>
            </a:r>
            <a:r>
              <a:rPr lang="en-US" sz="1600" dirty="0" err="1">
                <a:latin typeface="Times"/>
                <a:cs typeface="Times"/>
              </a:rPr>
              <a:t>Wente</a:t>
            </a:r>
            <a:r>
              <a:rPr lang="en-US" sz="1600" dirty="0">
                <a:latin typeface="Times"/>
                <a:cs typeface="Times"/>
              </a:rPr>
              <a:t> and James </a:t>
            </a:r>
            <a:r>
              <a:rPr lang="en-US" sz="1600" dirty="0" err="1">
                <a:latin typeface="Times"/>
                <a:cs typeface="Times"/>
              </a:rPr>
              <a:t>Concannon</a:t>
            </a:r>
            <a:r>
              <a:rPr lang="en-US" sz="1600" dirty="0">
                <a:latin typeface="Times"/>
                <a:cs typeface="Times"/>
              </a:rPr>
              <a:t> planted their vineyards in the early 1880s, having recognized the area’s winegrowing potential.  Their descendants have maintained that tradition:  both wineries continue to thrive.</a:t>
            </a:r>
          </a:p>
        </p:txBody>
      </p:sp>
      <p:sp>
        <p:nvSpPr>
          <p:cNvPr id="12" name="TextBox 11"/>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3" name="Picture 12" descr="DISCOVER-CALIFORNIA.png"/>
          <p:cNvPicPr>
            <a:picLocks noChangeAspect="1"/>
          </p:cNvPicPr>
          <p:nvPr/>
        </p:nvPicPr>
        <p:blipFill>
          <a:blip r:embed="rId4"/>
          <a:stretch>
            <a:fillRect/>
          </a:stretch>
        </p:blipFill>
        <p:spPr>
          <a:xfrm>
            <a:off x="334495" y="730918"/>
            <a:ext cx="6142977" cy="480059"/>
          </a:xfrm>
          <a:prstGeom prst="rect">
            <a:avLst/>
          </a:prstGeom>
        </p:spPr>
      </p:pic>
      <p:sp>
        <p:nvSpPr>
          <p:cNvPr id="15"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7BB731"/>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CENTRAL  COAST</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pic>
        <p:nvPicPr>
          <p:cNvPr id="2050" name="Picture 2" descr="http://www.discovercaliforniawines.com/wp-content/uploads/2011/06/bg_livermore_valley.jpg"/>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77891" y="1403114"/>
            <a:ext cx="8384767" cy="395317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4293175" y="3673367"/>
            <a:ext cx="4823612" cy="158618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2"/>
          <p:cNvSpPr txBox="1">
            <a:spLocks/>
          </p:cNvSpPr>
          <p:nvPr/>
        </p:nvSpPr>
        <p:spPr>
          <a:xfrm>
            <a:off x="4396848" y="3752197"/>
            <a:ext cx="4255075" cy="1436502"/>
          </a:xfrm>
          <a:prstGeom prst="rect">
            <a:avLst/>
          </a:prstGeom>
        </p:spPr>
        <p:txBody>
          <a:bodyPr vert="horz" lIns="91440" tIns="45720" rIns="91440" bIns="45720" rtlCol="0">
            <a:normAutofit lnSpcReduction="10000"/>
          </a:bodyPr>
          <a:lstStyle/>
          <a:p>
            <a:pPr marL="173038" lvl="0" indent="-173038">
              <a:lnSpc>
                <a:spcPct val="120000"/>
              </a:lnSpc>
              <a:spcBef>
                <a:spcPts val="312"/>
              </a:spcBef>
            </a:pPr>
            <a:r>
              <a:rPr lang="en-US" sz="1400" dirty="0">
                <a:latin typeface="Georgia"/>
                <a:cs typeface="Georgia"/>
              </a:rPr>
              <a:t>•  80% of California Chardonnay can be genetically traced to  Livermore Valley</a:t>
            </a:r>
          </a:p>
          <a:p>
            <a:pPr lvl="0">
              <a:lnSpc>
                <a:spcPct val="120000"/>
              </a:lnSpc>
              <a:spcBef>
                <a:spcPts val="312"/>
              </a:spcBef>
            </a:pPr>
            <a:r>
              <a:rPr lang="en-US" sz="1400" dirty="0">
                <a:latin typeface="Georgia"/>
                <a:cs typeface="Georgia"/>
              </a:rPr>
              <a:t>•  5,ooo acres (2,000 hectares) of </a:t>
            </a:r>
            <a:r>
              <a:rPr lang="en-US" sz="1400" dirty="0" err="1">
                <a:latin typeface="Georgia"/>
                <a:cs typeface="Georgia"/>
              </a:rPr>
              <a:t>winegrapes</a:t>
            </a:r>
            <a:endParaRPr lang="en-US" sz="1400" dirty="0">
              <a:latin typeface="Georgia"/>
              <a:cs typeface="Georgia"/>
            </a:endParaRPr>
          </a:p>
          <a:p>
            <a:pPr marL="171450" lvl="0" indent="-171450">
              <a:lnSpc>
                <a:spcPct val="120000"/>
              </a:lnSpc>
              <a:spcBef>
                <a:spcPts val="312"/>
              </a:spcBef>
            </a:pPr>
            <a:r>
              <a:rPr lang="en-US" sz="1400" dirty="0">
                <a:latin typeface="Georgia"/>
                <a:cs typeface="Georgia"/>
              </a:rPr>
              <a:t>•  First in California to label Chardonnay, Petite </a:t>
            </a:r>
            <a:r>
              <a:rPr lang="en-US" sz="1400" dirty="0" err="1">
                <a:latin typeface="Georgia"/>
                <a:cs typeface="Georgia"/>
              </a:rPr>
              <a:t>Sirah</a:t>
            </a:r>
            <a:r>
              <a:rPr lang="en-US" sz="1400" dirty="0">
                <a:latin typeface="Georgia"/>
                <a:cs typeface="Georgia"/>
              </a:rPr>
              <a:t> and Sauvignon Blanc as varietals</a:t>
            </a:r>
          </a:p>
        </p:txBody>
      </p:sp>
    </p:spTree>
    <p:extLst>
      <p:ext uri="{BB962C8B-B14F-4D97-AF65-F5344CB8AC3E}">
        <p14:creationId xmlns:p14="http://schemas.microsoft.com/office/powerpoint/2010/main" val="2431392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7820" y="1398344"/>
            <a:ext cx="8434238" cy="3973707"/>
          </a:xfrm>
          <a:prstGeom prst="rect">
            <a:avLst/>
          </a:prstGeom>
        </p:spPr>
      </p:pic>
      <p:sp>
        <p:nvSpPr>
          <p:cNvPr id="14" name="TextBox 13"/>
          <p:cNvSpPr txBox="1"/>
          <p:nvPr/>
        </p:nvSpPr>
        <p:spPr>
          <a:xfrm>
            <a:off x="437543" y="5433380"/>
            <a:ext cx="8491962" cy="646331"/>
          </a:xfrm>
          <a:prstGeom prst="rect">
            <a:avLst/>
          </a:prstGeom>
          <a:noFill/>
        </p:spPr>
        <p:txBody>
          <a:bodyPr wrap="square" rtlCol="0">
            <a:spAutoFit/>
          </a:bodyPr>
          <a:lstStyle/>
          <a:p>
            <a:r>
              <a:rPr lang="en-US" b="1" dirty="0">
                <a:solidFill>
                  <a:srgbClr val="7BB731"/>
                </a:solidFill>
                <a:latin typeface="Times"/>
                <a:cs typeface="Times"/>
              </a:rPr>
              <a:t>MONTEREY COUNTY</a:t>
            </a:r>
            <a:r>
              <a:rPr lang="en-US" b="1" dirty="0">
                <a:latin typeface="Times"/>
                <a:cs typeface="Times"/>
              </a:rPr>
              <a:t>–  </a:t>
            </a:r>
            <a:r>
              <a:rPr lang="en-US" dirty="0">
                <a:latin typeface="Times"/>
                <a:cs typeface="Times"/>
              </a:rPr>
              <a:t>A popular destination for wine and touring, the Monterey peninsula is also on the whale migration path, and home to Pebble Beach Golf Links</a:t>
            </a:r>
          </a:p>
        </p:txBody>
      </p:sp>
      <p:sp>
        <p:nvSpPr>
          <p:cNvPr id="12" name="TextBox 11"/>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3" name="Picture 12"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5"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7BB731"/>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CENTRAL  COAST</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
        <p:nvSpPr>
          <p:cNvPr id="17" name="Rectangle 16"/>
          <p:cNvSpPr/>
          <p:nvPr/>
        </p:nvSpPr>
        <p:spPr>
          <a:xfrm>
            <a:off x="4293175" y="3807999"/>
            <a:ext cx="4823612" cy="145154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2"/>
          <p:cNvSpPr txBox="1">
            <a:spLocks/>
          </p:cNvSpPr>
          <p:nvPr/>
        </p:nvSpPr>
        <p:spPr>
          <a:xfrm>
            <a:off x="4576165" y="3936153"/>
            <a:ext cx="4142322" cy="1173716"/>
          </a:xfrm>
          <a:prstGeom prst="rect">
            <a:avLst/>
          </a:prstGeom>
        </p:spPr>
        <p:txBody>
          <a:bodyPr vert="horz" lIns="91440" tIns="45720" rIns="91440" bIns="45720" rtlCol="0">
            <a:normAutofit lnSpcReduction="10000"/>
          </a:bodyPr>
          <a:lstStyle/>
          <a:p>
            <a:pPr lvl="0">
              <a:lnSpc>
                <a:spcPct val="120000"/>
              </a:lnSpc>
              <a:spcBef>
                <a:spcPts val="312"/>
              </a:spcBef>
            </a:pPr>
            <a:r>
              <a:rPr lang="en-US" sz="1400" dirty="0">
                <a:latin typeface="Georgia"/>
                <a:cs typeface="Georgia"/>
              </a:rPr>
              <a:t>•  10 AVA’s</a:t>
            </a:r>
          </a:p>
          <a:p>
            <a:pPr lvl="0">
              <a:lnSpc>
                <a:spcPct val="120000"/>
              </a:lnSpc>
              <a:spcBef>
                <a:spcPts val="312"/>
              </a:spcBef>
            </a:pPr>
            <a:r>
              <a:rPr lang="en-US" sz="1400" dirty="0">
                <a:latin typeface="Georgia"/>
                <a:cs typeface="Georgia"/>
              </a:rPr>
              <a:t>•  40,ooo acres (16,000 hectares) of </a:t>
            </a:r>
            <a:r>
              <a:rPr lang="en-US" sz="1400" dirty="0" err="1">
                <a:latin typeface="Georgia"/>
                <a:cs typeface="Georgia"/>
              </a:rPr>
              <a:t>winegrapes</a:t>
            </a:r>
            <a:endParaRPr lang="en-US" sz="1400" dirty="0">
              <a:latin typeface="Georgia"/>
              <a:cs typeface="Georgia"/>
            </a:endParaRPr>
          </a:p>
          <a:p>
            <a:pPr marL="171450" lvl="0" indent="-171450">
              <a:lnSpc>
                <a:spcPct val="120000"/>
              </a:lnSpc>
              <a:spcBef>
                <a:spcPts val="312"/>
              </a:spcBef>
            </a:pPr>
            <a:r>
              <a:rPr lang="en-US" sz="1400" dirty="0">
                <a:latin typeface="Georgia"/>
                <a:cs typeface="Georgia"/>
              </a:rPr>
              <a:t>•  Home of the Lone Cypress, Monterey’s iconic 250 year old tree</a:t>
            </a:r>
          </a:p>
        </p:txBody>
      </p:sp>
    </p:spTree>
    <p:extLst>
      <p:ext uri="{BB962C8B-B14F-4D97-AF65-F5344CB8AC3E}">
        <p14:creationId xmlns:p14="http://schemas.microsoft.com/office/powerpoint/2010/main" val="3239500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pitchFamily="34" charset="0"/>
            </a:endParaRPr>
          </a:p>
        </p:txBody>
      </p:sp>
      <p:sp>
        <p:nvSpPr>
          <p:cNvPr id="3" name="Content Placeholder 2"/>
          <p:cNvSpPr>
            <a:spLocks noGrp="1"/>
          </p:cNvSpPr>
          <p:nvPr>
            <p:ph idx="4294967295"/>
          </p:nvPr>
        </p:nvSpPr>
        <p:spPr>
          <a:xfrm>
            <a:off x="627648" y="3992047"/>
            <a:ext cx="3863975" cy="1739900"/>
          </a:xfrm>
        </p:spPr>
        <p:txBody>
          <a:bodyPr>
            <a:normAutofit/>
          </a:bodyPr>
          <a:lstStyle/>
          <a:p>
            <a:pPr marL="0" indent="0">
              <a:buClr>
                <a:srgbClr val="E46C0A"/>
              </a:buClr>
              <a:buNone/>
            </a:pPr>
            <a:r>
              <a:rPr lang="en-US" sz="2200" b="1" dirty="0">
                <a:solidFill>
                  <a:schemeClr val="accent6">
                    <a:lumMod val="75000"/>
                  </a:schemeClr>
                </a:solidFill>
                <a:latin typeface="Georgia" pitchFamily="18" charset="0"/>
                <a:cs typeface="Times"/>
              </a:rPr>
              <a:t>5,900</a:t>
            </a:r>
            <a:r>
              <a:rPr lang="en-US" sz="2200" dirty="0">
                <a:solidFill>
                  <a:schemeClr val="bg1"/>
                </a:solidFill>
                <a:latin typeface="Georgia" pitchFamily="18" charset="0"/>
                <a:cs typeface="Times"/>
              </a:rPr>
              <a:t> winegrape growers</a:t>
            </a:r>
          </a:p>
          <a:p>
            <a:pPr marL="0" indent="0">
              <a:buClr>
                <a:srgbClr val="E46C0A"/>
              </a:buClr>
              <a:buNone/>
            </a:pPr>
            <a:r>
              <a:rPr lang="en-US" sz="2200" dirty="0">
                <a:solidFill>
                  <a:schemeClr val="bg1"/>
                </a:solidFill>
                <a:latin typeface="Georgia" pitchFamily="18" charset="0"/>
                <a:cs typeface="Times"/>
              </a:rPr>
              <a:t>	</a:t>
            </a:r>
          </a:p>
          <a:p>
            <a:pPr marL="0" indent="0">
              <a:buNone/>
            </a:pPr>
            <a:r>
              <a:rPr lang="en-US" sz="2200" b="1" dirty="0">
                <a:solidFill>
                  <a:schemeClr val="accent6">
                    <a:lumMod val="75000"/>
                  </a:schemeClr>
                </a:solidFill>
                <a:latin typeface="Georgia" pitchFamily="18" charset="0"/>
                <a:cs typeface="Times"/>
              </a:rPr>
              <a:t>110+</a:t>
            </a:r>
            <a:r>
              <a:rPr lang="en-US" sz="2200" dirty="0">
                <a:solidFill>
                  <a:schemeClr val="bg1"/>
                </a:solidFill>
                <a:latin typeface="Georgia" pitchFamily="18" charset="0"/>
                <a:cs typeface="Times"/>
              </a:rPr>
              <a:t> winegrape varieties</a:t>
            </a:r>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627648" y="1972883"/>
            <a:ext cx="3863289" cy="1754326"/>
          </a:xfrm>
          <a:prstGeom prst="rect">
            <a:avLst/>
          </a:prstGeom>
          <a:noFill/>
        </p:spPr>
        <p:txBody>
          <a:bodyPr wrap="square" rtlCol="0">
            <a:spAutoFit/>
          </a:bodyPr>
          <a:lstStyle/>
          <a:p>
            <a:r>
              <a:rPr lang="en-US" sz="2400" b="1" dirty="0">
                <a:solidFill>
                  <a:schemeClr val="accent6">
                    <a:lumMod val="75000"/>
                  </a:schemeClr>
                </a:solidFill>
                <a:latin typeface="Georgia" pitchFamily="18" charset="0"/>
                <a:cs typeface="Times"/>
              </a:rPr>
              <a:t>DIVERSE</a:t>
            </a:r>
          </a:p>
          <a:p>
            <a:pPr marL="342900" indent="-55563">
              <a:buFont typeface="Arial" panose="020B0604020202020204" pitchFamily="34" charset="0"/>
              <a:buChar char="•"/>
            </a:pPr>
            <a:r>
              <a:rPr lang="en-US" sz="2100" dirty="0">
                <a:solidFill>
                  <a:schemeClr val="bg1"/>
                </a:solidFill>
                <a:latin typeface="Georgia" pitchFamily="18" charset="0"/>
                <a:cs typeface="Times"/>
              </a:rPr>
              <a:t>	Landscape </a:t>
            </a:r>
          </a:p>
          <a:p>
            <a:pPr marL="342900" indent="-55563">
              <a:buFont typeface="Arial" panose="020B0604020202020204" pitchFamily="34" charset="0"/>
              <a:buChar char="•"/>
            </a:pPr>
            <a:r>
              <a:rPr lang="en-US" sz="2100" dirty="0">
                <a:solidFill>
                  <a:schemeClr val="bg1"/>
                </a:solidFill>
                <a:latin typeface="Georgia" pitchFamily="18" charset="0"/>
                <a:cs typeface="Times"/>
              </a:rPr>
              <a:t>	Climate </a:t>
            </a:r>
          </a:p>
          <a:p>
            <a:pPr marL="342900" indent="-55563">
              <a:buFont typeface="Arial" panose="020B0604020202020204" pitchFamily="34" charset="0"/>
              <a:buChar char="•"/>
            </a:pPr>
            <a:r>
              <a:rPr lang="en-US" sz="2100" dirty="0">
                <a:solidFill>
                  <a:schemeClr val="bg1"/>
                </a:solidFill>
                <a:latin typeface="Georgia" pitchFamily="18" charset="0"/>
                <a:cs typeface="Times"/>
              </a:rPr>
              <a:t>	People</a:t>
            </a:r>
          </a:p>
          <a:p>
            <a:pPr marL="342900" indent="-55563">
              <a:buFont typeface="Arial" panose="020B0604020202020204" pitchFamily="34" charset="0"/>
              <a:buChar char="•"/>
            </a:pPr>
            <a:r>
              <a:rPr lang="en-US" sz="2100" dirty="0">
                <a:solidFill>
                  <a:schemeClr val="bg1"/>
                </a:solidFill>
                <a:latin typeface="Georgia" pitchFamily="18" charset="0"/>
                <a:cs typeface="Times"/>
              </a:rPr>
              <a:t>	Wines</a:t>
            </a:r>
          </a:p>
        </p:txBody>
      </p:sp>
      <p:pic>
        <p:nvPicPr>
          <p:cNvPr id="17" name="Picture 16" descr="CF011519.jpg"/>
          <p:cNvPicPr>
            <a:picLocks noChangeAspect="1"/>
          </p:cNvPicPr>
          <p:nvPr/>
        </p:nvPicPr>
        <p:blipFill>
          <a:blip r:embed="rId4"/>
          <a:stretch>
            <a:fillRect/>
          </a:stretch>
        </p:blipFill>
        <p:spPr>
          <a:xfrm>
            <a:off x="4959390" y="1663700"/>
            <a:ext cx="3348633" cy="4375546"/>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5"/>
          <a:stretch>
            <a:fillRect/>
          </a:stretch>
        </p:blipFill>
        <p:spPr>
          <a:xfrm>
            <a:off x="334489" y="730918"/>
            <a:ext cx="6142990" cy="480060"/>
          </a:xfrm>
          <a:prstGeom prst="rect">
            <a:avLst/>
          </a:prstGeom>
        </p:spPr>
      </p:pic>
    </p:spTree>
    <p:extLst>
      <p:ext uri="{BB962C8B-B14F-4D97-AF65-F5344CB8AC3E}">
        <p14:creationId xmlns:p14="http://schemas.microsoft.com/office/powerpoint/2010/main" val="20934909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2" name="Content Placeholder 2"/>
          <p:cNvSpPr txBox="1">
            <a:spLocks/>
          </p:cNvSpPr>
          <p:nvPr/>
        </p:nvSpPr>
        <p:spPr>
          <a:xfrm>
            <a:off x="4363990" y="3499198"/>
            <a:ext cx="4110054" cy="21954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solidFill>
                  <a:schemeClr val="bg1"/>
                </a:solidFill>
                <a:latin typeface="Times"/>
                <a:cs typeface="Times"/>
              </a:rPr>
              <a:t>California’s fastest growing wine region </a:t>
            </a:r>
          </a:p>
          <a:p>
            <a:r>
              <a:rPr lang="en-US" sz="2200" dirty="0">
                <a:solidFill>
                  <a:schemeClr val="bg1"/>
                </a:solidFill>
                <a:latin typeface="Times"/>
                <a:cs typeface="Times"/>
              </a:rPr>
              <a:t>180 wineries</a:t>
            </a:r>
          </a:p>
          <a:p>
            <a:r>
              <a:rPr lang="en-US" sz="2200" dirty="0">
                <a:solidFill>
                  <a:schemeClr val="bg1"/>
                </a:solidFill>
                <a:latin typeface="Times"/>
                <a:cs typeface="Times"/>
              </a:rPr>
              <a:t>26,000 vineyard acres </a:t>
            </a:r>
            <a:br>
              <a:rPr lang="en-US" sz="2200" dirty="0">
                <a:solidFill>
                  <a:schemeClr val="bg1"/>
                </a:solidFill>
                <a:latin typeface="Times"/>
                <a:cs typeface="Times"/>
              </a:rPr>
            </a:br>
            <a:r>
              <a:rPr lang="en-US" sz="2200" dirty="0">
                <a:solidFill>
                  <a:schemeClr val="bg1"/>
                </a:solidFill>
                <a:latin typeface="Times"/>
                <a:cs typeface="Times"/>
              </a:rPr>
              <a:t>(10,500 hectares)</a:t>
            </a:r>
          </a:p>
        </p:txBody>
      </p:sp>
      <p:pic>
        <p:nvPicPr>
          <p:cNvPr id="20" name="Picture 1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7820" y="1398344"/>
            <a:ext cx="8434238" cy="3973706"/>
          </a:xfrm>
          <a:prstGeom prst="rect">
            <a:avLst/>
          </a:prstGeom>
        </p:spPr>
      </p:pic>
      <p:sp>
        <p:nvSpPr>
          <p:cNvPr id="14" name="TextBox 13"/>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9"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7BB731"/>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CENTRAL  COAST</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
        <p:nvSpPr>
          <p:cNvPr id="22" name="TextBox 21"/>
          <p:cNvSpPr txBox="1"/>
          <p:nvPr/>
        </p:nvSpPr>
        <p:spPr>
          <a:xfrm>
            <a:off x="437543" y="5433380"/>
            <a:ext cx="8491962" cy="646331"/>
          </a:xfrm>
          <a:prstGeom prst="rect">
            <a:avLst/>
          </a:prstGeom>
          <a:noFill/>
        </p:spPr>
        <p:txBody>
          <a:bodyPr wrap="square" rtlCol="0">
            <a:spAutoFit/>
          </a:bodyPr>
          <a:lstStyle/>
          <a:p>
            <a:r>
              <a:rPr lang="en-US" b="1" dirty="0">
                <a:solidFill>
                  <a:srgbClr val="7BB731"/>
                </a:solidFill>
                <a:latin typeface="Times"/>
                <a:cs typeface="Times"/>
              </a:rPr>
              <a:t>PASO ROBLES  </a:t>
            </a:r>
            <a:r>
              <a:rPr lang="en-US" b="1" dirty="0">
                <a:latin typeface="Times"/>
                <a:cs typeface="Times"/>
              </a:rPr>
              <a:t>–  </a:t>
            </a:r>
            <a:r>
              <a:rPr lang="en-US" dirty="0">
                <a:latin typeface="Times"/>
                <a:cs typeface="Times"/>
              </a:rPr>
              <a:t>Located halfway between San Francisco and Los Angeles, Paso Robles is a hot spot for Rhône varietals and blends</a:t>
            </a:r>
          </a:p>
        </p:txBody>
      </p:sp>
      <p:sp>
        <p:nvSpPr>
          <p:cNvPr id="10" name="Rectangle 9"/>
          <p:cNvSpPr/>
          <p:nvPr/>
        </p:nvSpPr>
        <p:spPr>
          <a:xfrm>
            <a:off x="4262312" y="3994131"/>
            <a:ext cx="4313409" cy="112771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4865957" y="4076626"/>
            <a:ext cx="3906055" cy="1420198"/>
          </a:xfrm>
          <a:prstGeom prst="rect">
            <a:avLst/>
          </a:prstGeom>
        </p:spPr>
        <p:txBody>
          <a:bodyPr vert="horz" lIns="91440" tIns="45720" rIns="91440" bIns="45720" rtlCol="0">
            <a:normAutofit/>
          </a:bodyPr>
          <a:lstStyle/>
          <a:p>
            <a:r>
              <a:rPr lang="en-US" sz="1400" dirty="0">
                <a:latin typeface="Georgia"/>
                <a:cs typeface="Georgia"/>
              </a:rPr>
              <a:t>•  </a:t>
            </a:r>
            <a:r>
              <a:rPr lang="en-US" sz="1400" dirty="0">
                <a:solidFill>
                  <a:srgbClr val="FFFFFF"/>
                </a:solidFill>
                <a:latin typeface="Times"/>
                <a:cs typeface="Times"/>
              </a:rPr>
              <a:t>California’s fastest growing wine region </a:t>
            </a:r>
          </a:p>
          <a:p>
            <a:pPr lvl="0">
              <a:lnSpc>
                <a:spcPct val="120000"/>
              </a:lnSpc>
              <a:spcBef>
                <a:spcPts val="312"/>
              </a:spcBef>
              <a:spcAft>
                <a:spcPts val="600"/>
              </a:spcAft>
            </a:pPr>
            <a:r>
              <a:rPr lang="en-US" sz="1400" dirty="0">
                <a:latin typeface="Georgia"/>
                <a:cs typeface="Georgia"/>
              </a:rPr>
              <a:t>•  &gt; </a:t>
            </a:r>
            <a:r>
              <a:rPr lang="en-US" sz="1400" dirty="0">
                <a:solidFill>
                  <a:srgbClr val="FFFFFF"/>
                </a:solidFill>
                <a:latin typeface="Times"/>
                <a:cs typeface="Times"/>
              </a:rPr>
              <a:t>200 wineries</a:t>
            </a:r>
            <a:endParaRPr lang="en-US" sz="1400" dirty="0">
              <a:latin typeface="Georgia"/>
              <a:cs typeface="Georgia"/>
            </a:endParaRPr>
          </a:p>
          <a:p>
            <a:r>
              <a:rPr lang="en-US" sz="1400" dirty="0">
                <a:latin typeface="Georgia"/>
                <a:cs typeface="Georgia"/>
              </a:rPr>
              <a:t>•  </a:t>
            </a:r>
            <a:r>
              <a:rPr lang="en-US" sz="1400" dirty="0">
                <a:solidFill>
                  <a:srgbClr val="FFFFFF"/>
                </a:solidFill>
                <a:latin typeface="Times"/>
                <a:cs typeface="Times"/>
              </a:rPr>
              <a:t>40,000 vineyard acres (16,200 hectares)</a:t>
            </a:r>
          </a:p>
        </p:txBody>
      </p:sp>
    </p:spTree>
    <p:extLst>
      <p:ext uri="{BB962C8B-B14F-4D97-AF65-F5344CB8AC3E}">
        <p14:creationId xmlns:p14="http://schemas.microsoft.com/office/powerpoint/2010/main" val="2331091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301" y="5422856"/>
            <a:ext cx="8203048" cy="966208"/>
          </a:xfrm>
        </p:spPr>
        <p:txBody>
          <a:bodyPr>
            <a:normAutofit/>
          </a:bodyPr>
          <a:lstStyle/>
          <a:p>
            <a:pPr marL="0" indent="0">
              <a:buNone/>
            </a:pPr>
            <a:r>
              <a:rPr lang="en-US" sz="1800" b="1" dirty="0">
                <a:solidFill>
                  <a:srgbClr val="7BB731"/>
                </a:solidFill>
                <a:latin typeface="Times"/>
                <a:cs typeface="Times"/>
              </a:rPr>
              <a:t>SAN BENITO COUNTY  </a:t>
            </a:r>
            <a:r>
              <a:rPr lang="en-US" sz="1800" b="1" dirty="0">
                <a:latin typeface="Times"/>
                <a:cs typeface="Times"/>
              </a:rPr>
              <a:t>–  </a:t>
            </a:r>
            <a:r>
              <a:rPr lang="en-US" sz="1800" dirty="0">
                <a:latin typeface="Times"/>
                <a:cs typeface="Times"/>
              </a:rPr>
              <a:t>French and German immigrants planted the first grapes here in the mid-1800s near what is now known as Pinnacles National Monument</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2" y="1398344"/>
            <a:ext cx="8483194" cy="3973707"/>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1"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7BB731"/>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CENTRAL  COAST</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4171321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2" y="1398344"/>
            <a:ext cx="8483194" cy="3973706"/>
          </a:xfrm>
          <a:prstGeom prst="rect">
            <a:avLst/>
          </a:prstGeom>
        </p:spPr>
      </p:pic>
      <p:sp>
        <p:nvSpPr>
          <p:cNvPr id="3" name="Content Placeholder 2"/>
          <p:cNvSpPr>
            <a:spLocks noGrp="1"/>
          </p:cNvSpPr>
          <p:nvPr>
            <p:ph idx="4294967295"/>
          </p:nvPr>
        </p:nvSpPr>
        <p:spPr>
          <a:xfrm>
            <a:off x="584673" y="5441670"/>
            <a:ext cx="8060736" cy="966208"/>
          </a:xfrm>
        </p:spPr>
        <p:txBody>
          <a:bodyPr>
            <a:normAutofit/>
          </a:bodyPr>
          <a:lstStyle/>
          <a:p>
            <a:pPr marL="0" indent="0">
              <a:buNone/>
            </a:pPr>
            <a:r>
              <a:rPr lang="en-US" sz="1800" b="1" dirty="0">
                <a:solidFill>
                  <a:srgbClr val="7BB731"/>
                </a:solidFill>
                <a:latin typeface="Times"/>
                <a:cs typeface="Times"/>
              </a:rPr>
              <a:t>SAN FRANCISCO BAY </a:t>
            </a:r>
            <a:r>
              <a:rPr lang="en-US" sz="1800" b="1" dirty="0">
                <a:latin typeface="Times"/>
                <a:cs typeface="Times"/>
              </a:rPr>
              <a:t> –  </a:t>
            </a:r>
            <a:r>
              <a:rPr lang="en-US" sz="1800" dirty="0">
                <a:latin typeface="Times"/>
                <a:cs typeface="Times"/>
              </a:rPr>
              <a:t>Surrounded by mountains, valleys and fertile farmland, San Francisco is a cornucopia of food, wine, ethnic diversity and natural beauty</a:t>
            </a:r>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8"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7BB731"/>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CENTRAL  COAST</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1956114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7822" y="1398344"/>
            <a:ext cx="8434234" cy="3973705"/>
          </a:xfrm>
          <a:prstGeom prst="rect">
            <a:avLst/>
          </a:prstGeom>
        </p:spPr>
      </p:pic>
      <p:sp>
        <p:nvSpPr>
          <p:cNvPr id="12" name="TextBox 11"/>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3" name="Picture 12"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7BB731"/>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CENTRAL  COAST</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
        <p:nvSpPr>
          <p:cNvPr id="17" name="Content Placeholder 2"/>
          <p:cNvSpPr txBox="1">
            <a:spLocks/>
          </p:cNvSpPr>
          <p:nvPr/>
        </p:nvSpPr>
        <p:spPr>
          <a:xfrm>
            <a:off x="622301" y="5422856"/>
            <a:ext cx="7571086" cy="96620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7BB731"/>
                </a:solidFill>
                <a:latin typeface="Times"/>
                <a:cs typeface="Times"/>
              </a:rPr>
              <a:t>SAN LUIS OBISPO COUNTY  </a:t>
            </a:r>
            <a:r>
              <a:rPr lang="en-US" sz="1800" b="1" dirty="0">
                <a:latin typeface="Times"/>
                <a:cs typeface="Times"/>
              </a:rPr>
              <a:t>–  </a:t>
            </a:r>
            <a:r>
              <a:rPr lang="en-US" sz="1800" dirty="0">
                <a:latin typeface="Times"/>
                <a:cs typeface="Times"/>
              </a:rPr>
              <a:t>A scenic wine region known for its Rhône blends, heritage Zinfandels, Pinot Noirs and Chardonnays</a:t>
            </a:r>
          </a:p>
        </p:txBody>
      </p:sp>
    </p:spTree>
    <p:extLst>
      <p:ext uri="{BB962C8B-B14F-4D97-AF65-F5344CB8AC3E}">
        <p14:creationId xmlns:p14="http://schemas.microsoft.com/office/powerpoint/2010/main" val="11966350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301" y="5422856"/>
            <a:ext cx="7571086" cy="966208"/>
          </a:xfrm>
        </p:spPr>
        <p:txBody>
          <a:bodyPr>
            <a:normAutofit/>
          </a:bodyPr>
          <a:lstStyle/>
          <a:p>
            <a:pPr marL="0" indent="0">
              <a:buNone/>
            </a:pPr>
            <a:r>
              <a:rPr lang="en-US" sz="1800" b="1" dirty="0">
                <a:solidFill>
                  <a:srgbClr val="7BB731"/>
                </a:solidFill>
                <a:latin typeface="Times"/>
                <a:cs typeface="Times"/>
              </a:rPr>
              <a:t>SANTA BARBARA COUNTY  </a:t>
            </a:r>
            <a:r>
              <a:rPr lang="en-US" sz="1800" b="1" dirty="0">
                <a:latin typeface="Times"/>
                <a:cs typeface="Times"/>
              </a:rPr>
              <a:t>–  </a:t>
            </a:r>
            <a:r>
              <a:rPr lang="en-US" sz="1800" dirty="0">
                <a:latin typeface="Times"/>
                <a:cs typeface="Times"/>
              </a:rPr>
              <a:t>Long a favorite hideaway for movie stars, it’s also a famous wine destination, featuring the area’s signature Pinot Noir</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4" y="1398344"/>
            <a:ext cx="8483190" cy="3973705"/>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1"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7BB731"/>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CENTRAL  COAST</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
        <p:nvSpPr>
          <p:cNvPr id="12" name="Rectangle 11"/>
          <p:cNvSpPr/>
          <p:nvPr/>
        </p:nvSpPr>
        <p:spPr>
          <a:xfrm>
            <a:off x="4293175" y="3907781"/>
            <a:ext cx="4823612" cy="121116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2"/>
          <p:cNvSpPr txBox="1">
            <a:spLocks/>
          </p:cNvSpPr>
          <p:nvPr/>
        </p:nvSpPr>
        <p:spPr>
          <a:xfrm>
            <a:off x="4576165" y="3981508"/>
            <a:ext cx="3906055" cy="1173716"/>
          </a:xfrm>
          <a:prstGeom prst="rect">
            <a:avLst/>
          </a:prstGeom>
        </p:spPr>
        <p:txBody>
          <a:bodyPr vert="horz" lIns="91440" tIns="45720" rIns="91440" bIns="45720" rtlCol="0">
            <a:normAutofit/>
          </a:bodyPr>
          <a:lstStyle/>
          <a:p>
            <a:pPr lvl="0">
              <a:lnSpc>
                <a:spcPct val="120000"/>
              </a:lnSpc>
              <a:spcBef>
                <a:spcPts val="312"/>
              </a:spcBef>
            </a:pPr>
            <a:r>
              <a:rPr lang="en-US" sz="1400" dirty="0">
                <a:latin typeface="Georgia"/>
                <a:cs typeface="Georgia"/>
              </a:rPr>
              <a:t>•  7 AVA’s</a:t>
            </a:r>
          </a:p>
          <a:p>
            <a:pPr lvl="0">
              <a:lnSpc>
                <a:spcPct val="120000"/>
              </a:lnSpc>
              <a:spcBef>
                <a:spcPts val="312"/>
              </a:spcBef>
            </a:pPr>
            <a:r>
              <a:rPr lang="en-US" sz="1400" dirty="0">
                <a:latin typeface="Georgia"/>
                <a:cs typeface="Georgia"/>
              </a:rPr>
              <a:t>•  20,000 acres (8,000 hectares) of </a:t>
            </a:r>
            <a:r>
              <a:rPr lang="en-US" sz="1400" dirty="0" err="1">
                <a:latin typeface="Georgia"/>
                <a:cs typeface="Georgia"/>
              </a:rPr>
              <a:t>winegrapes</a:t>
            </a:r>
            <a:endParaRPr lang="en-US" sz="1400" dirty="0">
              <a:latin typeface="Georgia"/>
              <a:cs typeface="Georgia"/>
            </a:endParaRPr>
          </a:p>
          <a:p>
            <a:pPr lvl="0">
              <a:lnSpc>
                <a:spcPct val="120000"/>
              </a:lnSpc>
              <a:spcBef>
                <a:spcPts val="312"/>
              </a:spcBef>
            </a:pPr>
            <a:r>
              <a:rPr lang="en-US" sz="1400" dirty="0">
                <a:latin typeface="Georgia"/>
                <a:cs typeface="Georgia"/>
              </a:rPr>
              <a:t>•  200 bonded wineries</a:t>
            </a:r>
          </a:p>
        </p:txBody>
      </p:sp>
    </p:spTree>
    <p:extLst>
      <p:ext uri="{BB962C8B-B14F-4D97-AF65-F5344CB8AC3E}">
        <p14:creationId xmlns:p14="http://schemas.microsoft.com/office/powerpoint/2010/main" val="10465064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301" y="5422856"/>
            <a:ext cx="8115298" cy="966208"/>
          </a:xfrm>
        </p:spPr>
        <p:txBody>
          <a:bodyPr>
            <a:normAutofit/>
          </a:bodyPr>
          <a:lstStyle/>
          <a:p>
            <a:pPr marL="0" indent="0">
              <a:buNone/>
            </a:pPr>
            <a:r>
              <a:rPr lang="en-US" sz="1800" b="1" dirty="0">
                <a:solidFill>
                  <a:srgbClr val="7BB731"/>
                </a:solidFill>
                <a:latin typeface="Times"/>
                <a:cs typeface="Times"/>
              </a:rPr>
              <a:t>SANTA CLARA COUNTY</a:t>
            </a:r>
            <a:r>
              <a:rPr lang="en-US" sz="1800" b="1" dirty="0">
                <a:latin typeface="Times"/>
                <a:cs typeface="Times"/>
              </a:rPr>
              <a:t>  –  </a:t>
            </a:r>
            <a:r>
              <a:rPr lang="en-US" sz="1800" dirty="0">
                <a:latin typeface="Times"/>
                <a:cs typeface="Times"/>
              </a:rPr>
              <a:t>An area with rich soils and Mediterranean climate, Native Americans named it the “Valley of the Heart’s Delight”</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6319" y="1398344"/>
            <a:ext cx="8477239" cy="3973706"/>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1"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7BB731"/>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CENTRAL  COAST</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1453048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3" y="1398344"/>
            <a:ext cx="8483192" cy="3973705"/>
          </a:xfrm>
          <a:prstGeom prst="rect">
            <a:avLst/>
          </a:prstGeom>
        </p:spPr>
      </p:pic>
      <p:sp>
        <p:nvSpPr>
          <p:cNvPr id="3" name="Content Placeholder 2"/>
          <p:cNvSpPr>
            <a:spLocks noGrp="1"/>
          </p:cNvSpPr>
          <p:nvPr>
            <p:ph idx="4294967295"/>
          </p:nvPr>
        </p:nvSpPr>
        <p:spPr>
          <a:xfrm>
            <a:off x="622300" y="5422856"/>
            <a:ext cx="7881995" cy="966208"/>
          </a:xfrm>
        </p:spPr>
        <p:txBody>
          <a:bodyPr>
            <a:normAutofit/>
          </a:bodyPr>
          <a:lstStyle/>
          <a:p>
            <a:pPr marL="0" indent="0">
              <a:buNone/>
            </a:pPr>
            <a:r>
              <a:rPr lang="en-US" sz="1800" b="1" dirty="0">
                <a:solidFill>
                  <a:srgbClr val="7BB731"/>
                </a:solidFill>
                <a:latin typeface="Times"/>
                <a:cs typeface="Times"/>
              </a:rPr>
              <a:t>SANTA CRUZ MOUNTAINS</a:t>
            </a:r>
            <a:r>
              <a:rPr lang="en-US" sz="1800" b="1" dirty="0">
                <a:latin typeface="Times"/>
                <a:cs typeface="Times"/>
              </a:rPr>
              <a:t>  –  </a:t>
            </a:r>
            <a:r>
              <a:rPr lang="en-US" sz="1800" dirty="0">
                <a:latin typeface="Times"/>
                <a:cs typeface="Times"/>
              </a:rPr>
              <a:t>Rich with wooded peaks and small vineyards tucked into quiet hillsides</a:t>
            </a:r>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8"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7BB731"/>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CENTRAL  COAST</a:t>
            </a:r>
            <a:r>
              <a:rPr kumimoji="0" lang="en-US" sz="1600" b="1" i="0" u="none" strike="noStrike" kern="1200" cap="none" spc="0" normalizeH="0" noProof="0" dirty="0">
                <a:ln>
                  <a:noFill/>
                </a:ln>
                <a:effectLst/>
                <a:uLnTx/>
                <a:uFillTx/>
                <a:latin typeface="Georgia" pitchFamily="18" charset="0"/>
                <a:ea typeface="+mj-ea"/>
                <a:cs typeface="+mj-cs"/>
              </a:rPr>
              <a:t>  VICINITY</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3545282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2233125"/>
            <a:ext cx="3896701" cy="3000821"/>
          </a:xfrm>
          <a:prstGeom prst="rect">
            <a:avLst/>
          </a:prstGeom>
          <a:noFill/>
        </p:spPr>
        <p:txBody>
          <a:bodyPr wrap="square" rtlCol="0">
            <a:spAutoFit/>
          </a:bodyPr>
          <a:lstStyle/>
          <a:p>
            <a:r>
              <a:rPr lang="en-US" sz="2100" b="1" dirty="0">
                <a:solidFill>
                  <a:srgbClr val="CC9900"/>
                </a:solidFill>
                <a:latin typeface="Times"/>
                <a:cs typeface="Times"/>
              </a:rPr>
              <a:t>Sierra Foothills (6 AVAs)</a:t>
            </a:r>
          </a:p>
          <a:p>
            <a:r>
              <a:rPr lang="en-US" sz="2100" b="1" dirty="0">
                <a:solidFill>
                  <a:schemeClr val="bg1"/>
                </a:solidFill>
                <a:latin typeface="Times"/>
                <a:cs typeface="Times"/>
              </a:rPr>
              <a:t>      </a:t>
            </a:r>
          </a:p>
          <a:p>
            <a:r>
              <a:rPr lang="en-US" sz="2100" dirty="0">
                <a:solidFill>
                  <a:schemeClr val="bg1"/>
                </a:solidFill>
                <a:latin typeface="Times"/>
                <a:cs typeface="Times"/>
              </a:rPr>
              <a:t>The epicenter of the California Gold Rush, immigrants who sought fortune in the mines here left their vines in the soil</a:t>
            </a:r>
          </a:p>
          <a:p>
            <a:endParaRPr lang="en-US" sz="2100" dirty="0">
              <a:solidFill>
                <a:schemeClr val="bg1"/>
              </a:solidFill>
              <a:latin typeface="Times"/>
              <a:cs typeface="Times"/>
            </a:endParaRPr>
          </a:p>
          <a:p>
            <a:r>
              <a:rPr lang="en-US" sz="2100" dirty="0">
                <a:solidFill>
                  <a:schemeClr val="bg1"/>
                </a:solidFill>
                <a:latin typeface="Times"/>
                <a:cs typeface="Times"/>
              </a:rPr>
              <a:t>Now, a vibrant region for </a:t>
            </a:r>
            <a:r>
              <a:rPr lang="en-US" sz="2100" dirty="0" err="1">
                <a:solidFill>
                  <a:schemeClr val="bg1"/>
                </a:solidFill>
                <a:latin typeface="Times"/>
                <a:cs typeface="Times"/>
              </a:rPr>
              <a:t>winegrapes</a:t>
            </a:r>
            <a:r>
              <a:rPr lang="en-US" sz="2100" dirty="0">
                <a:solidFill>
                  <a:schemeClr val="bg1"/>
                </a:solidFill>
                <a:latin typeface="Times"/>
                <a:cs typeface="Times"/>
              </a:rPr>
              <a:t> and touring</a:t>
            </a:r>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66658"/>
            <a:ext cx="3348631" cy="4369630"/>
          </a:xfrm>
          <a:prstGeom prst="rect">
            <a:avLst/>
          </a:prstGeom>
        </p:spPr>
      </p:pic>
      <p:cxnSp>
        <p:nvCxnSpPr>
          <p:cNvPr id="12" name="Straight Connector 11"/>
          <p:cNvCxnSpPr/>
          <p:nvPr/>
        </p:nvCxnSpPr>
        <p:spPr>
          <a:xfrm flipH="1">
            <a:off x="2370667" y="2840566"/>
            <a:ext cx="2084545" cy="486834"/>
          </a:xfrm>
          <a:prstGeom prst="line">
            <a:avLst/>
          </a:prstGeom>
          <a:ln>
            <a:solidFill>
              <a:srgbClr val="E46C0A"/>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9"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5BA2D"/>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SIERRA  FOOTHILLS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1107775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300" y="5422856"/>
            <a:ext cx="7729611" cy="966208"/>
          </a:xfrm>
        </p:spPr>
        <p:txBody>
          <a:bodyPr>
            <a:normAutofit/>
          </a:bodyPr>
          <a:lstStyle/>
          <a:p>
            <a:pPr marL="0" indent="0">
              <a:buNone/>
            </a:pPr>
            <a:r>
              <a:rPr lang="en-US" sz="1800" b="1" dirty="0">
                <a:solidFill>
                  <a:srgbClr val="F5BA2D"/>
                </a:solidFill>
                <a:latin typeface="Times"/>
                <a:cs typeface="Times"/>
              </a:rPr>
              <a:t>AMADOR COUNTY</a:t>
            </a:r>
            <a:r>
              <a:rPr lang="en-US" sz="1800" b="1" dirty="0">
                <a:latin typeface="Times"/>
                <a:cs typeface="Times"/>
              </a:rPr>
              <a:t>  </a:t>
            </a:r>
            <a:r>
              <a:rPr lang="en-US" sz="1800" dirty="0">
                <a:latin typeface="Times"/>
                <a:cs typeface="Times"/>
              </a:rPr>
              <a:t>–  Nestled in the heart of Gold Country, this region is known for its rich history and rich red wines</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6" y="1398344"/>
            <a:ext cx="8483186" cy="3973703"/>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1"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5BA2D"/>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SIERRA  FOOTHILLS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2146243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300" y="5422856"/>
            <a:ext cx="7729611" cy="966208"/>
          </a:xfrm>
        </p:spPr>
        <p:txBody>
          <a:bodyPr>
            <a:normAutofit/>
          </a:bodyPr>
          <a:lstStyle/>
          <a:p>
            <a:pPr marL="0" indent="0">
              <a:buNone/>
            </a:pPr>
            <a:r>
              <a:rPr lang="en-US" sz="1800" b="1" dirty="0">
                <a:solidFill>
                  <a:srgbClr val="F5BA2D"/>
                </a:solidFill>
                <a:latin typeface="Times"/>
                <a:cs typeface="Times"/>
              </a:rPr>
              <a:t>CALAVERAS COUNTY</a:t>
            </a:r>
            <a:r>
              <a:rPr lang="en-US" sz="1800" b="1" dirty="0">
                <a:latin typeface="Times"/>
                <a:cs typeface="Times"/>
              </a:rPr>
              <a:t>  –  </a:t>
            </a:r>
            <a:r>
              <a:rPr lang="en-US" sz="1800" dirty="0">
                <a:latin typeface="Times"/>
                <a:cs typeface="Times"/>
              </a:rPr>
              <a:t>Known for Syrah, Merlot and Cabernet Sauvignon, Calaveras County maintains its 19th-century Gold Rush-era charm</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6" y="1398344"/>
            <a:ext cx="8483186" cy="3973702"/>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1"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5BA2D"/>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SIERRA  FOOTHILLS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3245485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2378520"/>
            <a:ext cx="3863289" cy="1061829"/>
          </a:xfrm>
          <a:prstGeom prst="rect">
            <a:avLst/>
          </a:prstGeom>
          <a:noFill/>
        </p:spPr>
        <p:txBody>
          <a:bodyPr wrap="square" rtlCol="0">
            <a:spAutoFit/>
          </a:bodyPr>
          <a:lstStyle/>
          <a:p>
            <a:r>
              <a:rPr lang="en-US" sz="2100" dirty="0">
                <a:solidFill>
                  <a:schemeClr val="bg1"/>
                </a:solidFill>
                <a:latin typeface="Georgia"/>
                <a:cs typeface="Georgia"/>
              </a:rPr>
              <a:t>Geography + climate + soil = ideal conditions for </a:t>
            </a:r>
            <a:br>
              <a:rPr lang="en-US" sz="2100" dirty="0">
                <a:solidFill>
                  <a:schemeClr val="bg1"/>
                </a:solidFill>
                <a:latin typeface="Georgia"/>
                <a:cs typeface="Georgia"/>
              </a:rPr>
            </a:br>
            <a:r>
              <a:rPr lang="en-US" sz="2100" dirty="0">
                <a:solidFill>
                  <a:schemeClr val="bg1"/>
                </a:solidFill>
                <a:latin typeface="Georgia"/>
                <a:cs typeface="Georgia"/>
              </a:rPr>
              <a:t>quality grapes</a:t>
            </a:r>
          </a:p>
        </p:txBody>
      </p:sp>
      <p:pic>
        <p:nvPicPr>
          <p:cNvPr id="17" name="Picture 16" descr="CF011519.jpg"/>
          <p:cNvPicPr>
            <a:picLocks noChangeAspect="1"/>
          </p:cNvPicPr>
          <p:nvPr/>
        </p:nvPicPr>
        <p:blipFill>
          <a:blip r:embed="rId4"/>
          <a:stretch>
            <a:fillRect/>
          </a:stretch>
        </p:blipFill>
        <p:spPr>
          <a:xfrm>
            <a:off x="627648" y="1663700"/>
            <a:ext cx="3348632" cy="4375546"/>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5"/>
          <a:stretch>
            <a:fillRect/>
          </a:stretch>
        </p:blipFill>
        <p:spPr>
          <a:xfrm>
            <a:off x="334489" y="730918"/>
            <a:ext cx="6142990" cy="480060"/>
          </a:xfrm>
          <a:prstGeom prst="rect">
            <a:avLst/>
          </a:prstGeom>
        </p:spPr>
      </p:pic>
      <p:sp>
        <p:nvSpPr>
          <p:cNvPr id="13" name="Content Placeholder 2"/>
          <p:cNvSpPr txBox="1">
            <a:spLocks/>
          </p:cNvSpPr>
          <p:nvPr/>
        </p:nvSpPr>
        <p:spPr>
          <a:xfrm>
            <a:off x="4545491" y="3538153"/>
            <a:ext cx="3863975" cy="2262953"/>
          </a:xfrm>
          <a:prstGeom prst="rect">
            <a:avLst/>
          </a:prstGeom>
        </p:spPr>
        <p:txBody>
          <a:bodyPr vert="horz" lIns="91440" tIns="45720" rIns="91440" bIns="45720" rtlCol="0">
            <a:normAutofit/>
          </a:bodyPr>
          <a:lstStyle/>
          <a:p>
            <a:pPr marL="342900" lvl="0" indent="-342900">
              <a:spcBef>
                <a:spcPct val="20000"/>
              </a:spcBef>
              <a:buClr>
                <a:srgbClr val="E46C0A"/>
              </a:buClr>
              <a:buFont typeface="Arial"/>
              <a:buChar char="•"/>
            </a:pPr>
            <a:r>
              <a:rPr lang="en-US" sz="2100" b="1" dirty="0">
                <a:solidFill>
                  <a:schemeClr val="accent6">
                    <a:lumMod val="75000"/>
                  </a:schemeClr>
                </a:solidFill>
                <a:latin typeface="Georgia" pitchFamily="18" charset="0"/>
                <a:cs typeface="Times"/>
              </a:rPr>
              <a:t>602,000 acres</a:t>
            </a:r>
            <a:r>
              <a:rPr lang="en-US" sz="2100" dirty="0">
                <a:solidFill>
                  <a:schemeClr val="bg1"/>
                </a:solidFill>
                <a:latin typeface="Georgia" pitchFamily="18" charset="0"/>
                <a:cs typeface="Times"/>
              </a:rPr>
              <a:t> (244,000 hectares) of winegrapes</a:t>
            </a:r>
          </a:p>
          <a:p>
            <a:pPr marL="342900" lvl="0" indent="-342900">
              <a:spcBef>
                <a:spcPct val="20000"/>
              </a:spcBef>
              <a:buFont typeface="Arial"/>
              <a:buChar char="•"/>
            </a:pPr>
            <a:r>
              <a:rPr lang="en-US" sz="2100" b="1" dirty="0">
                <a:solidFill>
                  <a:schemeClr val="accent6">
                    <a:lumMod val="75000"/>
                  </a:schemeClr>
                </a:solidFill>
                <a:latin typeface="Georgia" pitchFamily="18" charset="0"/>
                <a:cs typeface="Times"/>
              </a:rPr>
              <a:t>4.0 million tons </a:t>
            </a:r>
            <a:r>
              <a:rPr lang="en-US" sz="2100" dirty="0">
                <a:solidFill>
                  <a:schemeClr val="bg1"/>
                </a:solidFill>
                <a:latin typeface="Georgia" pitchFamily="18" charset="0"/>
                <a:cs typeface="Times"/>
              </a:rPr>
              <a:t>(almost </a:t>
            </a:r>
            <a:br>
              <a:rPr lang="en-US" sz="2100" dirty="0">
                <a:solidFill>
                  <a:schemeClr val="bg1"/>
                </a:solidFill>
                <a:latin typeface="Georgia" pitchFamily="18" charset="0"/>
                <a:cs typeface="Times"/>
              </a:rPr>
            </a:br>
            <a:r>
              <a:rPr lang="en-US" sz="2100" dirty="0">
                <a:solidFill>
                  <a:schemeClr val="bg1"/>
                </a:solidFill>
                <a:latin typeface="Georgia" pitchFamily="18" charset="0"/>
                <a:cs typeface="Times"/>
              </a:rPr>
              <a:t>3.6 billion kilograms) of winegrapes harvested in 2016 </a:t>
            </a:r>
          </a:p>
          <a:p>
            <a:pPr marL="342900" lvl="0" indent="-342900">
              <a:spcBef>
                <a:spcPct val="20000"/>
              </a:spcBef>
              <a:buFont typeface="Arial"/>
              <a:buChar char="•"/>
            </a:pPr>
            <a:endParaRPr kumimoji="0" lang="en-US" sz="2100" b="0" i="0" u="none" strike="noStrike" kern="1200" cap="none" spc="0" normalizeH="0" baseline="0" noProof="0" dirty="0">
              <a:ln>
                <a:noFill/>
              </a:ln>
              <a:solidFill>
                <a:schemeClr val="bg1"/>
              </a:solidFill>
              <a:effectLst/>
              <a:uLnTx/>
              <a:uFillTx/>
              <a:latin typeface="Georgia" pitchFamily="18" charset="0"/>
              <a:ea typeface="+mn-ea"/>
              <a:cs typeface="Times"/>
            </a:endParaRPr>
          </a:p>
        </p:txBody>
      </p:sp>
    </p:spTree>
    <p:extLst>
      <p:ext uri="{BB962C8B-B14F-4D97-AF65-F5344CB8AC3E}">
        <p14:creationId xmlns:p14="http://schemas.microsoft.com/office/powerpoint/2010/main" val="32248015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24753" y="5422856"/>
            <a:ext cx="8418219" cy="966208"/>
          </a:xfrm>
        </p:spPr>
        <p:txBody>
          <a:bodyPr>
            <a:normAutofit/>
          </a:bodyPr>
          <a:lstStyle/>
          <a:p>
            <a:pPr marL="0" indent="0">
              <a:buNone/>
            </a:pPr>
            <a:r>
              <a:rPr lang="en-US" sz="1800" b="1" dirty="0">
                <a:solidFill>
                  <a:srgbClr val="F5BA2D"/>
                </a:solidFill>
                <a:latin typeface="Times"/>
                <a:cs typeface="Times"/>
              </a:rPr>
              <a:t>EL DORADO COUNTY</a:t>
            </a:r>
            <a:r>
              <a:rPr lang="en-US" sz="1800" b="1" dirty="0">
                <a:latin typeface="Times"/>
                <a:cs typeface="Times"/>
              </a:rPr>
              <a:t>  –  </a:t>
            </a:r>
            <a:r>
              <a:rPr lang="en-US" sz="1800" dirty="0">
                <a:latin typeface="Times"/>
                <a:cs typeface="Times"/>
              </a:rPr>
              <a:t>Sitting at the north end of California’s famed Mother Lode, El Dorado County is known for its old vine Zinfandel</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7" y="1398344"/>
            <a:ext cx="8483184" cy="3973702"/>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1"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5BA2D"/>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SIERRA  FOOTHILLS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3865679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65858" y="5422856"/>
            <a:ext cx="8115299" cy="966208"/>
          </a:xfrm>
        </p:spPr>
        <p:txBody>
          <a:bodyPr>
            <a:normAutofit/>
          </a:bodyPr>
          <a:lstStyle/>
          <a:p>
            <a:pPr marL="0" indent="0">
              <a:buNone/>
            </a:pPr>
            <a:r>
              <a:rPr lang="en-US" sz="1800" b="1" dirty="0">
                <a:solidFill>
                  <a:srgbClr val="F5BA2D"/>
                </a:solidFill>
                <a:latin typeface="Times"/>
                <a:cs typeface="Times"/>
              </a:rPr>
              <a:t>NEVADA COUNTY</a:t>
            </a:r>
            <a:r>
              <a:rPr lang="en-US" sz="1800" b="1" dirty="0">
                <a:latin typeface="Times"/>
                <a:cs typeface="Times"/>
              </a:rPr>
              <a:t>  –  </a:t>
            </a:r>
            <a:r>
              <a:rPr lang="en-US" sz="1800" dirty="0">
                <a:latin typeface="Times"/>
                <a:cs typeface="Times"/>
              </a:rPr>
              <a:t>Enjoy the quaint, historic towns of Nevada City and Grass Valley, fresh snow at Sugar Bowl Resort, and the region’s reemerging wine culture</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7" y="1398344"/>
            <a:ext cx="8483184" cy="3973701"/>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1"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5BA2D"/>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SIERRA  FOOTHILLS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5644747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300" y="5422856"/>
            <a:ext cx="7729611" cy="966208"/>
          </a:xfrm>
        </p:spPr>
        <p:txBody>
          <a:bodyPr>
            <a:normAutofit/>
          </a:bodyPr>
          <a:lstStyle/>
          <a:p>
            <a:pPr marL="0" indent="0">
              <a:buNone/>
            </a:pPr>
            <a:r>
              <a:rPr lang="en-US" sz="1800" b="1" dirty="0">
                <a:solidFill>
                  <a:srgbClr val="F5BA2D"/>
                </a:solidFill>
                <a:latin typeface="Times"/>
                <a:cs typeface="Times"/>
              </a:rPr>
              <a:t>PLACER COUNTY</a:t>
            </a:r>
            <a:r>
              <a:rPr lang="en-US" sz="1800" b="1" dirty="0">
                <a:latin typeface="Times"/>
                <a:cs typeface="Times"/>
              </a:rPr>
              <a:t>  –  </a:t>
            </a:r>
            <a:r>
              <a:rPr lang="en-US" sz="1800" dirty="0">
                <a:latin typeface="Times"/>
                <a:cs typeface="Times"/>
              </a:rPr>
              <a:t>The county is the gateway to Lake Tahoe and ski resorts.  Many Gold Rush miners became vintners as the region slowly transformed from Gold Country to farmland in the late 19th century</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8" y="1398344"/>
            <a:ext cx="8483181" cy="3973701"/>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1"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5BA2D"/>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SIERRA  FOOTHILLS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40201717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2606822"/>
            <a:ext cx="3896701" cy="2354491"/>
          </a:xfrm>
          <a:prstGeom prst="rect">
            <a:avLst/>
          </a:prstGeom>
          <a:noFill/>
        </p:spPr>
        <p:txBody>
          <a:bodyPr wrap="square" rtlCol="0">
            <a:spAutoFit/>
          </a:bodyPr>
          <a:lstStyle/>
          <a:p>
            <a:r>
              <a:rPr lang="en-US" sz="2100" b="1" dirty="0">
                <a:solidFill>
                  <a:srgbClr val="00B0F0"/>
                </a:solidFill>
                <a:latin typeface="Times"/>
                <a:cs typeface="Times"/>
              </a:rPr>
              <a:t>Inland Valleys  (18 AVAs)</a:t>
            </a:r>
          </a:p>
          <a:p>
            <a:r>
              <a:rPr lang="en-US" sz="2100" b="1" dirty="0">
                <a:solidFill>
                  <a:schemeClr val="bg1"/>
                </a:solidFill>
                <a:latin typeface="Times"/>
                <a:cs typeface="Times"/>
              </a:rPr>
              <a:t>      </a:t>
            </a:r>
          </a:p>
          <a:p>
            <a:r>
              <a:rPr lang="en-US" sz="2100" dirty="0">
                <a:solidFill>
                  <a:schemeClr val="bg1"/>
                </a:solidFill>
                <a:latin typeface="Times"/>
                <a:cs typeface="Times"/>
              </a:rPr>
              <a:t>One of the most fertile farmlands in the world, California’s sunny inland valleys are great for grapes and hundreds of other agricultural crops </a:t>
            </a:r>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66658"/>
            <a:ext cx="3348632" cy="4369630"/>
          </a:xfrm>
          <a:prstGeom prst="rect">
            <a:avLst/>
          </a:prstGeom>
        </p:spPr>
      </p:pic>
      <p:cxnSp>
        <p:nvCxnSpPr>
          <p:cNvPr id="12" name="Straight Connector 11"/>
          <p:cNvCxnSpPr/>
          <p:nvPr/>
        </p:nvCxnSpPr>
        <p:spPr>
          <a:xfrm flipH="1">
            <a:off x="2069630" y="2840566"/>
            <a:ext cx="2385582" cy="743656"/>
          </a:xfrm>
          <a:prstGeom prst="line">
            <a:avLst/>
          </a:prstGeom>
          <a:ln>
            <a:solidFill>
              <a:srgbClr val="E46C0A"/>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5BA2D"/>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lang="en-US" sz="1600" b="1" dirty="0">
                <a:latin typeface="Georgia" pitchFamily="18" charset="0"/>
                <a:ea typeface="+mj-ea"/>
                <a:cs typeface="+mj-cs"/>
              </a:rPr>
              <a:t>INLAND VALLEYS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20763494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2" name="Content Placeholder 2"/>
          <p:cNvSpPr txBox="1">
            <a:spLocks/>
          </p:cNvSpPr>
          <p:nvPr/>
        </p:nvSpPr>
        <p:spPr>
          <a:xfrm>
            <a:off x="641874" y="3703318"/>
            <a:ext cx="3987922" cy="219542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solidFill>
                  <a:schemeClr val="bg1"/>
                </a:solidFill>
                <a:latin typeface="Times"/>
                <a:cs typeface="Times"/>
              </a:rPr>
              <a:t>Where the Sacramento and San Joaquin Valleys meet</a:t>
            </a:r>
          </a:p>
          <a:p>
            <a:r>
              <a:rPr lang="en-US" sz="2200" dirty="0">
                <a:solidFill>
                  <a:schemeClr val="bg1"/>
                </a:solidFill>
                <a:latin typeface="Times"/>
                <a:cs typeface="Times"/>
              </a:rPr>
              <a:t>100,000 vineyard acres (40,500 hectares)	</a:t>
            </a:r>
          </a:p>
        </p:txBody>
      </p:sp>
      <p:pic>
        <p:nvPicPr>
          <p:cNvPr id="15" name="Picture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7822" y="1401456"/>
            <a:ext cx="8434234" cy="3967481"/>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46B4D8"/>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INLAND VALLEYS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
        <p:nvSpPr>
          <p:cNvPr id="19" name="Content Placeholder 2"/>
          <p:cNvSpPr txBox="1">
            <a:spLocks/>
          </p:cNvSpPr>
          <p:nvPr/>
        </p:nvSpPr>
        <p:spPr>
          <a:xfrm>
            <a:off x="622301" y="5422856"/>
            <a:ext cx="7571086" cy="96620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solidFill>
                  <a:srgbClr val="46B4D8"/>
                </a:solidFill>
                <a:latin typeface="Times"/>
                <a:cs typeface="Times"/>
              </a:rPr>
              <a:t>LODI AND THE DELTA</a:t>
            </a:r>
            <a:r>
              <a:rPr lang="en-US" sz="1800" b="1" dirty="0">
                <a:solidFill>
                  <a:srgbClr val="7BB731"/>
                </a:solidFill>
                <a:latin typeface="Times"/>
                <a:cs typeface="Times"/>
              </a:rPr>
              <a:t>  </a:t>
            </a:r>
            <a:r>
              <a:rPr lang="en-US" sz="1800" b="1" dirty="0">
                <a:latin typeface="Times"/>
                <a:cs typeface="Times"/>
              </a:rPr>
              <a:t>–  </a:t>
            </a:r>
            <a:r>
              <a:rPr lang="en-US" sz="1800" dirty="0">
                <a:latin typeface="Times"/>
                <a:cs typeface="Times"/>
              </a:rPr>
              <a:t>Planted during the Gold Rush, Lodi’s vineyards are home to some of the country’s finest Zinfandel</a:t>
            </a:r>
          </a:p>
        </p:txBody>
      </p:sp>
      <p:sp>
        <p:nvSpPr>
          <p:cNvPr id="13" name="Rectangle 12"/>
          <p:cNvSpPr/>
          <p:nvPr/>
        </p:nvSpPr>
        <p:spPr>
          <a:xfrm>
            <a:off x="4629795" y="4038885"/>
            <a:ext cx="4486991" cy="1090284"/>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4846567" y="4137194"/>
            <a:ext cx="3846804" cy="1173716"/>
          </a:xfrm>
          <a:prstGeom prst="rect">
            <a:avLst/>
          </a:prstGeom>
        </p:spPr>
        <p:txBody>
          <a:bodyPr vert="horz" lIns="91440" tIns="45720" rIns="91440" bIns="45720" rtlCol="0">
            <a:normAutofit/>
          </a:bodyPr>
          <a:lstStyle/>
          <a:p>
            <a:pPr marL="171450" indent="-171450">
              <a:spcAft>
                <a:spcPts val="600"/>
              </a:spcAft>
            </a:pPr>
            <a:r>
              <a:rPr lang="en-US" sz="1400" dirty="0">
                <a:latin typeface="Georgia"/>
                <a:cs typeface="Georgia"/>
              </a:rPr>
              <a:t>•  </a:t>
            </a:r>
            <a:r>
              <a:rPr lang="en-US" sz="1400" dirty="0">
                <a:solidFill>
                  <a:srgbClr val="FFFFFF"/>
                </a:solidFill>
                <a:latin typeface="Georgia"/>
                <a:cs typeface="Georgia"/>
              </a:rPr>
              <a:t>Where the Sacramento and San Joaquin Valleys meet</a:t>
            </a:r>
          </a:p>
          <a:p>
            <a:r>
              <a:rPr lang="en-US" sz="1400" dirty="0">
                <a:latin typeface="Georgia"/>
                <a:cs typeface="Georgia"/>
              </a:rPr>
              <a:t>•  </a:t>
            </a:r>
            <a:r>
              <a:rPr lang="en-US" sz="1400" dirty="0">
                <a:solidFill>
                  <a:srgbClr val="FFFFFF"/>
                </a:solidFill>
                <a:latin typeface="Georgia"/>
                <a:cs typeface="Georgia"/>
              </a:rPr>
              <a:t>100,000 vineyard acres (40,500 hectares)</a:t>
            </a:r>
          </a:p>
        </p:txBody>
      </p:sp>
    </p:spTree>
    <p:extLst>
      <p:ext uri="{BB962C8B-B14F-4D97-AF65-F5344CB8AC3E}">
        <p14:creationId xmlns:p14="http://schemas.microsoft.com/office/powerpoint/2010/main" val="41196360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300" y="5422856"/>
            <a:ext cx="7957256" cy="966208"/>
          </a:xfrm>
        </p:spPr>
        <p:txBody>
          <a:bodyPr>
            <a:normAutofit/>
          </a:bodyPr>
          <a:lstStyle/>
          <a:p>
            <a:pPr marL="0" indent="0">
              <a:buNone/>
            </a:pPr>
            <a:r>
              <a:rPr lang="en-US" sz="1800" b="1" dirty="0">
                <a:solidFill>
                  <a:srgbClr val="46B4D8"/>
                </a:solidFill>
                <a:latin typeface="Times"/>
                <a:cs typeface="Times"/>
              </a:rPr>
              <a:t>MADERA COUNTY  </a:t>
            </a:r>
            <a:r>
              <a:rPr lang="en-US" sz="1800" b="1" dirty="0">
                <a:latin typeface="Times"/>
                <a:cs typeface="Times"/>
              </a:rPr>
              <a:t>–  </a:t>
            </a:r>
            <a:r>
              <a:rPr lang="en-US" sz="1800" dirty="0">
                <a:latin typeface="Times"/>
                <a:cs typeface="Times"/>
              </a:rPr>
              <a:t>The county’s fertile farmlands are its most precious resource, producing almonds, figs, cotton, and tomatoes. There are 38,000 acres (15,000 hectares) dedicated to </a:t>
            </a:r>
            <a:r>
              <a:rPr lang="en-US" sz="1800" dirty="0" err="1">
                <a:latin typeface="Times"/>
                <a:cs typeface="Times"/>
              </a:rPr>
              <a:t>winegrapes</a:t>
            </a:r>
            <a:r>
              <a:rPr lang="en-US" sz="1800" dirty="0">
                <a:latin typeface="Times"/>
                <a:cs typeface="Times"/>
              </a:rPr>
              <a:t>.</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4" y="1398344"/>
            <a:ext cx="8483190" cy="3973704"/>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1"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46B4D8"/>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INLAND VALLEYS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31657992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300" y="5422856"/>
            <a:ext cx="8115299" cy="966208"/>
          </a:xfrm>
        </p:spPr>
        <p:txBody>
          <a:bodyPr>
            <a:normAutofit/>
          </a:bodyPr>
          <a:lstStyle/>
          <a:p>
            <a:pPr marL="0" indent="0">
              <a:buNone/>
            </a:pPr>
            <a:r>
              <a:rPr lang="en-US" sz="1800" b="1" dirty="0">
                <a:solidFill>
                  <a:srgbClr val="46B4D8"/>
                </a:solidFill>
                <a:latin typeface="Times"/>
                <a:cs typeface="Times"/>
              </a:rPr>
              <a:t>SACRAMENTO VALLEY</a:t>
            </a:r>
            <a:r>
              <a:rPr lang="en-US" sz="1800" b="1" dirty="0">
                <a:latin typeface="Times"/>
                <a:cs typeface="Times"/>
              </a:rPr>
              <a:t>  –  </a:t>
            </a:r>
            <a:r>
              <a:rPr lang="en-US" sz="1800" dirty="0">
                <a:latin typeface="Times"/>
                <a:cs typeface="Times"/>
              </a:rPr>
              <a:t>Home to the state capital, few regions have produced more history  </a:t>
            </a:r>
            <a:r>
              <a:rPr lang="en-US" sz="1800" b="1" dirty="0">
                <a:latin typeface="Times"/>
                <a:cs typeface="Times"/>
              </a:rPr>
              <a:t>–  </a:t>
            </a:r>
            <a:r>
              <a:rPr lang="en-US" sz="1800" dirty="0">
                <a:latin typeface="Times"/>
                <a:cs typeface="Times"/>
              </a:rPr>
              <a:t>and wine has played an important part</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4780" y="1398344"/>
            <a:ext cx="8440317" cy="3973704"/>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1"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46B4D8"/>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INLAND VALLEYS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32797084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300" y="5422856"/>
            <a:ext cx="7729611" cy="966208"/>
          </a:xfrm>
        </p:spPr>
        <p:txBody>
          <a:bodyPr>
            <a:normAutofit/>
          </a:bodyPr>
          <a:lstStyle/>
          <a:p>
            <a:pPr marL="0" indent="0">
              <a:buNone/>
            </a:pPr>
            <a:r>
              <a:rPr lang="en-US" sz="1800" b="1" dirty="0">
                <a:solidFill>
                  <a:srgbClr val="46B4D8"/>
                </a:solidFill>
                <a:latin typeface="Times"/>
                <a:cs typeface="Times"/>
              </a:rPr>
              <a:t>SAN JOAQUIN VALLEY</a:t>
            </a:r>
            <a:r>
              <a:rPr lang="en-US" sz="1800" b="1" dirty="0">
                <a:latin typeface="Times"/>
                <a:cs typeface="Times"/>
              </a:rPr>
              <a:t>–  </a:t>
            </a:r>
            <a:r>
              <a:rPr lang="en-US" sz="1800" dirty="0">
                <a:latin typeface="Times"/>
                <a:cs typeface="Times"/>
              </a:rPr>
              <a:t>The state’s largest winegrowing area has also been called “the food basket of the world”</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5" y="1398344"/>
            <a:ext cx="8483188" cy="3973703"/>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1"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46B4D8"/>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INLAND VALLEYS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10196996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300" y="5422856"/>
            <a:ext cx="7729611" cy="966208"/>
          </a:xfrm>
        </p:spPr>
        <p:txBody>
          <a:bodyPr>
            <a:normAutofit/>
          </a:bodyPr>
          <a:lstStyle/>
          <a:p>
            <a:pPr marL="0" indent="0">
              <a:buNone/>
            </a:pPr>
            <a:r>
              <a:rPr lang="en-US" sz="1800" b="1" dirty="0">
                <a:solidFill>
                  <a:srgbClr val="46B4D8"/>
                </a:solidFill>
                <a:latin typeface="Times"/>
                <a:cs typeface="Times"/>
              </a:rPr>
              <a:t>YOLO COUNTY  </a:t>
            </a:r>
            <a:r>
              <a:rPr lang="en-US" sz="1800" b="1" dirty="0">
                <a:latin typeface="Times"/>
                <a:cs typeface="Times"/>
              </a:rPr>
              <a:t>–  </a:t>
            </a:r>
            <a:r>
              <a:rPr lang="en-US" sz="1800" dirty="0">
                <a:latin typeface="Times"/>
                <a:cs typeface="Times"/>
              </a:rPr>
              <a:t>This emerging wine region with four AVAs –</a:t>
            </a:r>
            <a:r>
              <a:rPr lang="en-US" sz="1800" dirty="0" err="1">
                <a:latin typeface="Times"/>
                <a:cs typeface="Times"/>
              </a:rPr>
              <a:t>Capay</a:t>
            </a:r>
            <a:r>
              <a:rPr lang="en-US" sz="1800" dirty="0">
                <a:latin typeface="Times"/>
                <a:cs typeface="Times"/>
              </a:rPr>
              <a:t> Valley, Clarksburg, Merritt Island and Dunnigan Hills – has grown winegrapes since the 1860s</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6" y="1398344"/>
            <a:ext cx="8483186" cy="3973703"/>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1"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46B4D8"/>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INLAND VALLEYS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7219085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2606822"/>
            <a:ext cx="3896701" cy="2354491"/>
          </a:xfrm>
          <a:prstGeom prst="rect">
            <a:avLst/>
          </a:prstGeom>
          <a:noFill/>
        </p:spPr>
        <p:txBody>
          <a:bodyPr wrap="square" rtlCol="0">
            <a:spAutoFit/>
          </a:bodyPr>
          <a:lstStyle/>
          <a:p>
            <a:r>
              <a:rPr lang="en-US" sz="2100" b="1" dirty="0">
                <a:solidFill>
                  <a:srgbClr val="B76A26"/>
                </a:solidFill>
                <a:latin typeface="Times"/>
                <a:cs typeface="Times"/>
              </a:rPr>
              <a:t>Southern California (11 AVAs)</a:t>
            </a:r>
          </a:p>
          <a:p>
            <a:r>
              <a:rPr lang="en-US" sz="2100" b="1" dirty="0">
                <a:solidFill>
                  <a:schemeClr val="bg1"/>
                </a:solidFill>
                <a:latin typeface="Times"/>
                <a:cs typeface="Times"/>
              </a:rPr>
              <a:t>      	</a:t>
            </a:r>
          </a:p>
          <a:p>
            <a:r>
              <a:rPr lang="en-US" sz="2100" dirty="0">
                <a:solidFill>
                  <a:schemeClr val="bg1"/>
                </a:solidFill>
                <a:latin typeface="Times"/>
                <a:cs typeface="Times"/>
              </a:rPr>
              <a:t>Southern California celebrities share the blue skies, sunshine and famous beaches with quiet vineyards tucked into rolling valleys and foothills</a:t>
            </a:r>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0350" y="1666658"/>
            <a:ext cx="3348632" cy="4369630"/>
          </a:xfrm>
          <a:prstGeom prst="rect">
            <a:avLst/>
          </a:prstGeom>
        </p:spPr>
      </p:pic>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5BA2D"/>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lang="en-US" sz="1600" b="1" dirty="0">
                <a:latin typeface="Georgia" pitchFamily="18" charset="0"/>
                <a:ea typeface="+mj-ea"/>
                <a:cs typeface="+mj-cs"/>
              </a:rPr>
              <a:t>SOUTHERN  CALIFORNIA</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4283996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4294967295"/>
          </p:nvPr>
        </p:nvSpPr>
        <p:spPr>
          <a:xfrm>
            <a:off x="4549281" y="2250387"/>
            <a:ext cx="3720667" cy="3163922"/>
          </a:xfrm>
        </p:spPr>
        <p:txBody>
          <a:bodyPr>
            <a:noAutofit/>
          </a:bodyPr>
          <a:lstStyle/>
          <a:p>
            <a:pPr>
              <a:spcAft>
                <a:spcPts val="600"/>
              </a:spcAft>
            </a:pPr>
            <a:r>
              <a:rPr lang="en-US" sz="1800" dirty="0">
                <a:solidFill>
                  <a:schemeClr val="bg1"/>
                </a:solidFill>
                <a:latin typeface="Georgia"/>
                <a:cs typeface="Georgia"/>
              </a:rPr>
              <a:t>Hundreds of diverse </a:t>
            </a:r>
            <a:r>
              <a:rPr lang="en-US" sz="1800" b="1" dirty="0">
                <a:solidFill>
                  <a:srgbClr val="E46C0A"/>
                </a:solidFill>
                <a:latin typeface="Georgia"/>
                <a:cs typeface="Georgia"/>
              </a:rPr>
              <a:t>microclimates</a:t>
            </a:r>
            <a:r>
              <a:rPr lang="en-US" sz="1800" dirty="0">
                <a:solidFill>
                  <a:schemeClr val="bg1"/>
                </a:solidFill>
                <a:latin typeface="Georgia"/>
                <a:cs typeface="Georgia"/>
              </a:rPr>
              <a:t> </a:t>
            </a:r>
          </a:p>
          <a:p>
            <a:pPr>
              <a:spcAft>
                <a:spcPts val="600"/>
              </a:spcAft>
            </a:pPr>
            <a:r>
              <a:rPr lang="en-US" sz="1800" dirty="0">
                <a:solidFill>
                  <a:schemeClr val="bg1"/>
                </a:solidFill>
                <a:latin typeface="Georgia"/>
                <a:cs typeface="Georgia"/>
              </a:rPr>
              <a:t>138 distinct AVAs </a:t>
            </a:r>
            <a:br>
              <a:rPr lang="en-US" sz="1800" dirty="0">
                <a:solidFill>
                  <a:schemeClr val="bg1"/>
                </a:solidFill>
                <a:latin typeface="Georgia"/>
                <a:cs typeface="Georgia"/>
              </a:rPr>
            </a:br>
            <a:r>
              <a:rPr lang="en-US" sz="1800" dirty="0">
                <a:solidFill>
                  <a:schemeClr val="bg1"/>
                </a:solidFill>
                <a:latin typeface="Georgia"/>
                <a:cs typeface="Georgia"/>
              </a:rPr>
              <a:t>(American Viticultural Areas)</a:t>
            </a:r>
          </a:p>
          <a:p>
            <a:pPr>
              <a:spcAft>
                <a:spcPts val="600"/>
              </a:spcAft>
              <a:buClr>
                <a:schemeClr val="bg1"/>
              </a:buClr>
            </a:pPr>
            <a:r>
              <a:rPr lang="en-US" sz="1800" b="1" dirty="0">
                <a:solidFill>
                  <a:schemeClr val="accent6">
                    <a:lumMod val="75000"/>
                  </a:schemeClr>
                </a:solidFill>
                <a:latin typeface="Georgia"/>
                <a:cs typeface="Georgia"/>
              </a:rPr>
              <a:t>90%</a:t>
            </a:r>
            <a:r>
              <a:rPr lang="en-US" sz="1800" dirty="0">
                <a:solidFill>
                  <a:schemeClr val="bg1"/>
                </a:solidFill>
                <a:latin typeface="Georgia"/>
                <a:cs typeface="Georgia"/>
              </a:rPr>
              <a:t> of U.S. wine </a:t>
            </a:r>
            <a:r>
              <a:rPr lang="en-US" sz="1800" b="1" dirty="0">
                <a:solidFill>
                  <a:srgbClr val="E46C0A"/>
                </a:solidFill>
                <a:latin typeface="Georgia"/>
                <a:cs typeface="Georgia"/>
              </a:rPr>
              <a:t>exports</a:t>
            </a:r>
            <a:r>
              <a:rPr lang="en-US" sz="1800" dirty="0">
                <a:solidFill>
                  <a:schemeClr val="bg1"/>
                </a:solidFill>
                <a:latin typeface="Georgia"/>
                <a:cs typeface="Georgia"/>
              </a:rPr>
              <a:t> come from California</a:t>
            </a:r>
          </a:p>
          <a:p>
            <a:r>
              <a:rPr lang="en-US" sz="1800" dirty="0">
                <a:solidFill>
                  <a:schemeClr val="bg1"/>
                </a:solidFill>
                <a:latin typeface="Georgia"/>
                <a:cs typeface="Georgia"/>
              </a:rPr>
              <a:t>California wines are sold in </a:t>
            </a:r>
            <a:r>
              <a:rPr lang="en-US" sz="1800" b="1" dirty="0">
                <a:solidFill>
                  <a:schemeClr val="accent6">
                    <a:lumMod val="75000"/>
                  </a:schemeClr>
                </a:solidFill>
                <a:latin typeface="Georgia"/>
                <a:cs typeface="Georgia"/>
              </a:rPr>
              <a:t>138 countries</a:t>
            </a:r>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4"/>
          <a:stretch>
            <a:fillRect/>
          </a:stretch>
        </p:blipFill>
        <p:spPr>
          <a:xfrm>
            <a:off x="334489" y="730918"/>
            <a:ext cx="6142990" cy="48006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6837" y="1657350"/>
            <a:ext cx="2978719" cy="4354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95483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300" y="5422856"/>
            <a:ext cx="7729611" cy="966208"/>
          </a:xfrm>
        </p:spPr>
        <p:txBody>
          <a:bodyPr>
            <a:normAutofit/>
          </a:bodyPr>
          <a:lstStyle/>
          <a:p>
            <a:pPr marL="0" indent="0">
              <a:buNone/>
            </a:pPr>
            <a:r>
              <a:rPr lang="en-US" sz="1800" b="1" dirty="0">
                <a:solidFill>
                  <a:srgbClr val="B76A26"/>
                </a:solidFill>
                <a:latin typeface="Times"/>
                <a:cs typeface="Times"/>
              </a:rPr>
              <a:t>CUCAMONGA VALLEY  </a:t>
            </a:r>
            <a:r>
              <a:rPr lang="en-US" sz="1800" b="1" dirty="0">
                <a:latin typeface="Times"/>
                <a:cs typeface="Times"/>
              </a:rPr>
              <a:t>–  </a:t>
            </a:r>
            <a:r>
              <a:rPr lang="en-US" sz="1800" dirty="0">
                <a:latin typeface="Times"/>
                <a:cs typeface="Times"/>
              </a:rPr>
              <a:t>A rich wine culture continues today based on Cucamonga’s winegrowing dominance of the early 1900s</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8" y="1398344"/>
            <a:ext cx="8483181" cy="3973700"/>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1"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B76A26"/>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SOUTHERN  CALIFORNIA</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8560291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300" y="5422856"/>
            <a:ext cx="7729611" cy="966208"/>
          </a:xfrm>
        </p:spPr>
        <p:txBody>
          <a:bodyPr>
            <a:normAutofit/>
          </a:bodyPr>
          <a:lstStyle/>
          <a:p>
            <a:pPr marL="0" indent="0">
              <a:buNone/>
            </a:pPr>
            <a:r>
              <a:rPr lang="en-US" sz="1800" b="1" dirty="0">
                <a:solidFill>
                  <a:srgbClr val="B76A26"/>
                </a:solidFill>
                <a:latin typeface="Times"/>
                <a:cs typeface="Times"/>
              </a:rPr>
              <a:t>LOS ANGELES AREA  </a:t>
            </a:r>
            <a:r>
              <a:rPr lang="en-US" sz="1800" b="1" dirty="0">
                <a:latin typeface="Times"/>
                <a:cs typeface="Times"/>
              </a:rPr>
              <a:t>–  </a:t>
            </a:r>
            <a:r>
              <a:rPr lang="en-US" sz="1800" dirty="0">
                <a:latin typeface="Times" pitchFamily="18" charset="0"/>
                <a:cs typeface="Times" pitchFamily="18" charset="0"/>
              </a:rPr>
              <a:t>The entertainment capital for movies, music and television, LA’s coastal areas are home to countless movie stars, legendary surf shops, fabulous restaurants and high-elevation wineries</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9" y="1398344"/>
            <a:ext cx="8483179" cy="3973700"/>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2"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B76A26"/>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SOUTHERN  CALIFORNIA</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1446058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300" y="5422856"/>
            <a:ext cx="7729611" cy="966208"/>
          </a:xfrm>
        </p:spPr>
        <p:txBody>
          <a:bodyPr>
            <a:normAutofit/>
          </a:bodyPr>
          <a:lstStyle/>
          <a:p>
            <a:pPr marL="0" indent="0">
              <a:buNone/>
            </a:pPr>
            <a:r>
              <a:rPr lang="en-US" sz="1800" b="1" dirty="0">
                <a:solidFill>
                  <a:srgbClr val="B76A26"/>
                </a:solidFill>
                <a:latin typeface="Times"/>
                <a:cs typeface="Times"/>
              </a:rPr>
              <a:t>SAN DIEGO COUNTY  </a:t>
            </a:r>
            <a:r>
              <a:rPr lang="en-US" sz="1800" b="1" dirty="0">
                <a:latin typeface="Times"/>
                <a:cs typeface="Times"/>
              </a:rPr>
              <a:t>–  </a:t>
            </a:r>
            <a:r>
              <a:rPr lang="en-US" sz="1800" dirty="0">
                <a:latin typeface="Times"/>
                <a:cs typeface="Times"/>
              </a:rPr>
              <a:t>Established in the 1700s, this region has been growing </a:t>
            </a:r>
            <a:r>
              <a:rPr lang="en-US" sz="1800" dirty="0" err="1">
                <a:latin typeface="Times"/>
                <a:cs typeface="Times"/>
              </a:rPr>
              <a:t>winegrapes</a:t>
            </a:r>
            <a:r>
              <a:rPr lang="en-US" sz="1800" dirty="0">
                <a:latin typeface="Times"/>
                <a:cs typeface="Times"/>
              </a:rPr>
              <a:t> longer than nearly any other county in the state</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9" y="1398344"/>
            <a:ext cx="8483179" cy="3973699"/>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2"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B76A26"/>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SOUTHERN  CALIFORNIA</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24817468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300" y="5422856"/>
            <a:ext cx="7929033" cy="966208"/>
          </a:xfrm>
        </p:spPr>
        <p:txBody>
          <a:bodyPr>
            <a:normAutofit/>
          </a:bodyPr>
          <a:lstStyle/>
          <a:p>
            <a:pPr marL="0" indent="0">
              <a:buNone/>
            </a:pPr>
            <a:r>
              <a:rPr lang="en-US" sz="1800" b="1" dirty="0">
                <a:solidFill>
                  <a:srgbClr val="B76A26"/>
                </a:solidFill>
                <a:latin typeface="Times"/>
                <a:cs typeface="Times"/>
              </a:rPr>
              <a:t>TEMECULA VALLEY</a:t>
            </a:r>
            <a:r>
              <a:rPr lang="en-US" sz="1800" b="1" dirty="0">
                <a:latin typeface="Times"/>
                <a:cs typeface="Times"/>
              </a:rPr>
              <a:t>  </a:t>
            </a:r>
            <a:r>
              <a:rPr lang="en-US" sz="1800" dirty="0">
                <a:latin typeface="Times"/>
                <a:cs typeface="Times"/>
              </a:rPr>
              <a:t>–  Tempered by coastal fog, this region is best known for its Italian and Rhône varietals – and its annual Balloon and Wine Festival</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50" y="1398344"/>
            <a:ext cx="8483177" cy="3973699"/>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2"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B76A26"/>
                </a:solidFill>
                <a:effectLst/>
                <a:uLnTx/>
                <a:uFillTx/>
                <a:latin typeface="Trebuchet MS" pitchFamily="34" charset="0"/>
                <a:ea typeface="+mj-ea"/>
                <a:cs typeface="+mj-cs"/>
              </a:rPr>
              <a:t>/</a:t>
            </a: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SOUTHERN  CALIFORNIA</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6574519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2314238"/>
            <a:ext cx="4127474" cy="3323987"/>
          </a:xfrm>
          <a:prstGeom prst="rect">
            <a:avLst/>
          </a:prstGeom>
          <a:noFill/>
        </p:spPr>
        <p:txBody>
          <a:bodyPr wrap="square" rtlCol="0">
            <a:spAutoFit/>
          </a:bodyPr>
          <a:lstStyle/>
          <a:p>
            <a:r>
              <a:rPr lang="en-US" sz="2100" b="1" dirty="0">
                <a:solidFill>
                  <a:srgbClr val="DA5122"/>
                </a:solidFill>
                <a:latin typeface="Times"/>
                <a:cs typeface="Times"/>
              </a:rPr>
              <a:t>Far North California (5 AVAs)</a:t>
            </a:r>
          </a:p>
          <a:p>
            <a:r>
              <a:rPr lang="en-US" sz="2100" b="1" dirty="0">
                <a:solidFill>
                  <a:schemeClr val="bg1"/>
                </a:solidFill>
                <a:latin typeface="Times"/>
                <a:cs typeface="Times"/>
              </a:rPr>
              <a:t>      </a:t>
            </a:r>
          </a:p>
          <a:p>
            <a:r>
              <a:rPr lang="en-US" sz="2100" dirty="0">
                <a:solidFill>
                  <a:schemeClr val="bg1"/>
                </a:solidFill>
                <a:latin typeface="Times"/>
                <a:cs typeface="Times"/>
              </a:rPr>
              <a:t>This northernmost region is home to </a:t>
            </a:r>
            <a:br>
              <a:rPr lang="en-US" sz="2100" dirty="0">
                <a:solidFill>
                  <a:schemeClr val="bg1"/>
                </a:solidFill>
                <a:latin typeface="Times"/>
                <a:cs typeface="Times"/>
              </a:rPr>
            </a:br>
            <a:r>
              <a:rPr lang="en-US" sz="2100" dirty="0">
                <a:solidFill>
                  <a:schemeClr val="bg1"/>
                </a:solidFill>
                <a:latin typeface="Times"/>
                <a:cs typeface="Times"/>
              </a:rPr>
              <a:t>the “Lost Coast”</a:t>
            </a:r>
          </a:p>
          <a:p>
            <a:endParaRPr lang="en-US" sz="2100" dirty="0">
              <a:solidFill>
                <a:schemeClr val="bg1"/>
              </a:solidFill>
              <a:latin typeface="Times"/>
              <a:cs typeface="Times"/>
            </a:endParaRPr>
          </a:p>
          <a:p>
            <a:r>
              <a:rPr lang="en-US" sz="2100" dirty="0">
                <a:solidFill>
                  <a:schemeClr val="bg1"/>
                </a:solidFill>
                <a:latin typeface="Times"/>
                <a:cs typeface="Times"/>
              </a:rPr>
              <a:t>Humboldt, Siskiyou, Trinity, Shasta and Tehama counties offer diverse winegrowing areas and landscapes from redwood forest canyons to the Pacific Ocean</a:t>
            </a:r>
          </a:p>
        </p:txBody>
      </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66658"/>
            <a:ext cx="3348629" cy="4369626"/>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5"/>
          <a:stretch>
            <a:fillRect/>
          </a:stretch>
        </p:blipFill>
        <p:spPr>
          <a:xfrm>
            <a:off x="334495" y="730918"/>
            <a:ext cx="6142977" cy="480059"/>
          </a:xfrm>
          <a:prstGeom prst="rect">
            <a:avLst/>
          </a:prstGeom>
        </p:spPr>
      </p:pic>
    </p:spTree>
    <p:extLst>
      <p:ext uri="{BB962C8B-B14F-4D97-AF65-F5344CB8AC3E}">
        <p14:creationId xmlns:p14="http://schemas.microsoft.com/office/powerpoint/2010/main" val="6879135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ig-sur-14.jpg"/>
          <p:cNvPicPr>
            <a:picLocks noChangeAspect="1"/>
          </p:cNvPicPr>
          <p:nvPr/>
        </p:nvPicPr>
        <p:blipFill>
          <a:blip r:embed="rId3"/>
          <a:stretch>
            <a:fillRect/>
          </a:stretch>
        </p:blipFill>
        <p:spPr>
          <a:xfrm>
            <a:off x="368509" y="1451073"/>
            <a:ext cx="8445500" cy="4845050"/>
          </a:xfrm>
          <a:prstGeom prst="rect">
            <a:avLst/>
          </a:prstGeom>
        </p:spPr>
      </p:pic>
      <p:sp>
        <p:nvSpPr>
          <p:cNvPr id="14" name="Oval 13"/>
          <p:cNvSpPr/>
          <p:nvPr/>
        </p:nvSpPr>
        <p:spPr>
          <a:xfrm>
            <a:off x="2851484" y="2333064"/>
            <a:ext cx="3272590" cy="327259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5" name="TextBox 14"/>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6" name="Picture 15" descr="DISCOVER-CALIFORNIA.png"/>
          <p:cNvPicPr>
            <a:picLocks noChangeAspect="1"/>
          </p:cNvPicPr>
          <p:nvPr/>
        </p:nvPicPr>
        <p:blipFill>
          <a:blip r:embed="rId5"/>
          <a:stretch>
            <a:fillRect/>
          </a:stretch>
        </p:blipFill>
        <p:spPr>
          <a:xfrm>
            <a:off x="334495" y="730918"/>
            <a:ext cx="6142977" cy="480059"/>
          </a:xfrm>
          <a:prstGeom prst="rect">
            <a:avLst/>
          </a:prstGeom>
        </p:spPr>
      </p:pic>
      <p:sp>
        <p:nvSpPr>
          <p:cNvPr id="11" name="TextBox 10"/>
          <p:cNvSpPr txBox="1"/>
          <p:nvPr/>
        </p:nvSpPr>
        <p:spPr>
          <a:xfrm>
            <a:off x="2765881" y="3451272"/>
            <a:ext cx="3449370" cy="1323439"/>
          </a:xfrm>
          <a:prstGeom prst="rect">
            <a:avLst/>
          </a:prstGeom>
          <a:noFill/>
        </p:spPr>
        <p:txBody>
          <a:bodyPr wrap="square" rtlCol="0">
            <a:spAutoFit/>
          </a:bodyPr>
          <a:lstStyle/>
          <a:p>
            <a:pPr algn="ctr"/>
            <a:r>
              <a:rPr lang="en-US" sz="2000" dirty="0">
                <a:latin typeface="Times" pitchFamily="18" charset="0"/>
                <a:cs typeface="Times" pitchFamily="18" charset="0"/>
              </a:rPr>
              <a:t>138 AVAs (designated winegrape-growing areas) recognized by the </a:t>
            </a:r>
          </a:p>
          <a:p>
            <a:pPr algn="ctr"/>
            <a:r>
              <a:rPr lang="en-US" sz="2000" dirty="0">
                <a:latin typeface="Times" pitchFamily="18" charset="0"/>
                <a:cs typeface="Times" pitchFamily="18" charset="0"/>
              </a:rPr>
              <a:t>U.S. government</a:t>
            </a:r>
            <a:endParaRPr lang="en-US" sz="2000" i="1" dirty="0">
              <a:latin typeface="Times" pitchFamily="18" charset="0"/>
              <a:cs typeface="Times" pitchFamily="18" charset="0"/>
            </a:endParaRPr>
          </a:p>
        </p:txBody>
      </p:sp>
    </p:spTree>
    <p:extLst>
      <p:ext uri="{BB962C8B-B14F-4D97-AF65-F5344CB8AC3E}">
        <p14:creationId xmlns:p14="http://schemas.microsoft.com/office/powerpoint/2010/main" val="32862040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ig-sur-14.jpg"/>
          <p:cNvPicPr>
            <a:picLocks noChangeAspect="1"/>
          </p:cNvPicPr>
          <p:nvPr/>
        </p:nvPicPr>
        <p:blipFill>
          <a:blip r:embed="rId3"/>
          <a:stretch>
            <a:fillRect/>
          </a:stretch>
        </p:blipFill>
        <p:spPr>
          <a:xfrm>
            <a:off x="368509" y="1451073"/>
            <a:ext cx="8445500" cy="4845050"/>
          </a:xfrm>
          <a:prstGeom prst="rect">
            <a:avLst/>
          </a:prstGeom>
        </p:spPr>
      </p:pic>
      <p:sp>
        <p:nvSpPr>
          <p:cNvPr id="14" name="Oval 13"/>
          <p:cNvSpPr/>
          <p:nvPr/>
        </p:nvSpPr>
        <p:spPr>
          <a:xfrm>
            <a:off x="2851484" y="2333064"/>
            <a:ext cx="3272590" cy="327259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1" name="TextBox 10"/>
          <p:cNvSpPr txBox="1"/>
          <p:nvPr/>
        </p:nvSpPr>
        <p:spPr>
          <a:xfrm>
            <a:off x="2851483" y="3356706"/>
            <a:ext cx="3272591" cy="1323439"/>
          </a:xfrm>
          <a:prstGeom prst="rect">
            <a:avLst/>
          </a:prstGeom>
          <a:noFill/>
        </p:spPr>
        <p:txBody>
          <a:bodyPr wrap="square" rtlCol="0">
            <a:spAutoFit/>
          </a:bodyPr>
          <a:lstStyle/>
          <a:p>
            <a:pPr algn="ctr"/>
            <a:r>
              <a:rPr lang="en-US" sz="2000" i="1" dirty="0">
                <a:latin typeface="Times" pitchFamily="18" charset="0"/>
                <a:cs typeface="Times" pitchFamily="18" charset="0"/>
              </a:rPr>
              <a:t>What’s an AVA? </a:t>
            </a:r>
          </a:p>
          <a:p>
            <a:pPr algn="ctr"/>
            <a:r>
              <a:rPr lang="en-US" sz="2000" dirty="0">
                <a:latin typeface="Times" pitchFamily="18" charset="0"/>
                <a:cs typeface="Times" pitchFamily="18" charset="0"/>
              </a:rPr>
              <a:t>American Viticultural Area – U.S. government designated winegrowing region </a:t>
            </a:r>
          </a:p>
        </p:txBody>
      </p:sp>
      <p:sp>
        <p:nvSpPr>
          <p:cNvPr id="15" name="TextBox 14"/>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6" name="Picture 15" descr="DISCOVER-CALIFORNIA.png"/>
          <p:cNvPicPr>
            <a:picLocks noChangeAspect="1"/>
          </p:cNvPicPr>
          <p:nvPr/>
        </p:nvPicPr>
        <p:blipFill>
          <a:blip r:embed="rId5"/>
          <a:stretch>
            <a:fillRect/>
          </a:stretch>
        </p:blipFill>
        <p:spPr>
          <a:xfrm>
            <a:off x="334495" y="730918"/>
            <a:ext cx="6142977" cy="480059"/>
          </a:xfrm>
          <a:prstGeom prst="rect">
            <a:avLst/>
          </a:prstGeom>
        </p:spPr>
      </p:pic>
    </p:spTree>
    <p:extLst>
      <p:ext uri="{BB962C8B-B14F-4D97-AF65-F5344CB8AC3E}">
        <p14:creationId xmlns:p14="http://schemas.microsoft.com/office/powerpoint/2010/main" val="21938527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ig-sur-14.jpg"/>
          <p:cNvPicPr>
            <a:picLocks noChangeAspect="1"/>
          </p:cNvPicPr>
          <p:nvPr/>
        </p:nvPicPr>
        <p:blipFill>
          <a:blip r:embed="rId3"/>
          <a:stretch>
            <a:fillRect/>
          </a:stretch>
        </p:blipFill>
        <p:spPr>
          <a:xfrm>
            <a:off x="368509" y="1451073"/>
            <a:ext cx="8445500" cy="4845050"/>
          </a:xfrm>
          <a:prstGeom prst="rect">
            <a:avLst/>
          </a:prstGeom>
        </p:spPr>
      </p:pic>
      <p:sp>
        <p:nvSpPr>
          <p:cNvPr id="14" name="Oval 13"/>
          <p:cNvSpPr/>
          <p:nvPr/>
        </p:nvSpPr>
        <p:spPr>
          <a:xfrm>
            <a:off x="2851484" y="2333064"/>
            <a:ext cx="3272590" cy="327259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1" name="TextBox 10"/>
          <p:cNvSpPr txBox="1"/>
          <p:nvPr/>
        </p:nvSpPr>
        <p:spPr>
          <a:xfrm>
            <a:off x="2919523" y="3490783"/>
            <a:ext cx="3079147" cy="1015663"/>
          </a:xfrm>
          <a:prstGeom prst="rect">
            <a:avLst/>
          </a:prstGeom>
          <a:noFill/>
        </p:spPr>
        <p:txBody>
          <a:bodyPr wrap="square" rtlCol="0">
            <a:spAutoFit/>
          </a:bodyPr>
          <a:lstStyle/>
          <a:p>
            <a:pPr algn="ctr"/>
            <a:r>
              <a:rPr lang="en-US" sz="2000" dirty="0">
                <a:latin typeface="Times" pitchFamily="18" charset="0"/>
                <a:cs typeface="Times" pitchFamily="18" charset="0"/>
              </a:rPr>
              <a:t>California on the label means </a:t>
            </a:r>
            <a:r>
              <a:rPr lang="en-US" sz="2000" b="1" dirty="0">
                <a:solidFill>
                  <a:srgbClr val="FFC907"/>
                </a:solidFill>
                <a:latin typeface="Times" pitchFamily="18" charset="0"/>
                <a:cs typeface="Times" pitchFamily="18" charset="0"/>
              </a:rPr>
              <a:t>100%</a:t>
            </a:r>
            <a:r>
              <a:rPr lang="en-US" sz="2000" dirty="0">
                <a:solidFill>
                  <a:srgbClr val="FFC907"/>
                </a:solidFill>
                <a:latin typeface="Times" pitchFamily="18" charset="0"/>
                <a:cs typeface="Times" pitchFamily="18" charset="0"/>
              </a:rPr>
              <a:t> </a:t>
            </a:r>
            <a:r>
              <a:rPr lang="en-US" sz="2000" dirty="0">
                <a:latin typeface="Times" pitchFamily="18" charset="0"/>
                <a:cs typeface="Times" pitchFamily="18" charset="0"/>
              </a:rPr>
              <a:t>of the grapes </a:t>
            </a:r>
          </a:p>
          <a:p>
            <a:pPr algn="ctr"/>
            <a:r>
              <a:rPr lang="en-US" sz="2000" dirty="0">
                <a:latin typeface="Times" pitchFamily="18" charset="0"/>
                <a:cs typeface="Times" pitchFamily="18" charset="0"/>
              </a:rPr>
              <a:t>are from California</a:t>
            </a:r>
          </a:p>
        </p:txBody>
      </p:sp>
      <p:sp>
        <p:nvSpPr>
          <p:cNvPr id="15" name="TextBox 14"/>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6" name="Picture 15" descr="DISCOVER-CALIFORNIA.png"/>
          <p:cNvPicPr>
            <a:picLocks noChangeAspect="1"/>
          </p:cNvPicPr>
          <p:nvPr/>
        </p:nvPicPr>
        <p:blipFill>
          <a:blip r:embed="rId5"/>
          <a:stretch>
            <a:fillRect/>
          </a:stretch>
        </p:blipFill>
        <p:spPr>
          <a:xfrm>
            <a:off x="334495" y="730918"/>
            <a:ext cx="6142977" cy="480059"/>
          </a:xfrm>
          <a:prstGeom prst="rect">
            <a:avLst/>
          </a:prstGeom>
        </p:spPr>
      </p:pic>
    </p:spTree>
    <p:extLst>
      <p:ext uri="{BB962C8B-B14F-4D97-AF65-F5344CB8AC3E}">
        <p14:creationId xmlns:p14="http://schemas.microsoft.com/office/powerpoint/2010/main" val="42059114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300" y="5422856"/>
            <a:ext cx="8115299" cy="700865"/>
          </a:xfrm>
        </p:spPr>
        <p:txBody>
          <a:bodyPr>
            <a:normAutofit/>
          </a:bodyPr>
          <a:lstStyle/>
          <a:p>
            <a:pPr marL="0" indent="0">
              <a:buNone/>
            </a:pPr>
            <a:r>
              <a:rPr lang="en-US" sz="1800" dirty="0">
                <a:latin typeface="Times"/>
                <a:cs typeface="Times"/>
              </a:rPr>
              <a:t>A dazzling variety of reds, whites, rosés and sparkling wines</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0" y="1398344"/>
            <a:ext cx="8483198" cy="3973708"/>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495" y="730918"/>
            <a:ext cx="6142977" cy="480058"/>
          </a:xfrm>
          <a:prstGeom prst="rect">
            <a:avLst/>
          </a:prstGeom>
        </p:spPr>
      </p:pic>
    </p:spTree>
    <p:extLst>
      <p:ext uri="{BB962C8B-B14F-4D97-AF65-F5344CB8AC3E}">
        <p14:creationId xmlns:p14="http://schemas.microsoft.com/office/powerpoint/2010/main" val="23063481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1532023"/>
            <a:ext cx="3896701" cy="4616648"/>
          </a:xfrm>
          <a:prstGeom prst="rect">
            <a:avLst/>
          </a:prstGeom>
          <a:noFill/>
        </p:spPr>
        <p:txBody>
          <a:bodyPr wrap="square" rtlCol="0">
            <a:spAutoFit/>
          </a:bodyPr>
          <a:lstStyle/>
          <a:p>
            <a:r>
              <a:rPr lang="en-US" sz="2100" dirty="0">
                <a:solidFill>
                  <a:schemeClr val="bg1"/>
                </a:solidFill>
                <a:latin typeface="Times"/>
                <a:cs typeface="Times"/>
              </a:rPr>
              <a:t>Barbera</a:t>
            </a:r>
          </a:p>
          <a:p>
            <a:r>
              <a:rPr lang="en-US" sz="2100" dirty="0">
                <a:solidFill>
                  <a:schemeClr val="bg1"/>
                </a:solidFill>
                <a:latin typeface="Times"/>
                <a:cs typeface="Times"/>
              </a:rPr>
              <a:t>Cabernet Franc</a:t>
            </a:r>
          </a:p>
          <a:p>
            <a:r>
              <a:rPr lang="en-US" sz="2100" dirty="0">
                <a:solidFill>
                  <a:schemeClr val="bg1"/>
                </a:solidFill>
                <a:latin typeface="Times"/>
                <a:cs typeface="Times"/>
              </a:rPr>
              <a:t>Cabernet Sauvignon</a:t>
            </a:r>
          </a:p>
          <a:p>
            <a:r>
              <a:rPr lang="en-US" sz="2100" dirty="0">
                <a:solidFill>
                  <a:schemeClr val="bg1"/>
                </a:solidFill>
                <a:latin typeface="Times"/>
                <a:cs typeface="Times"/>
              </a:rPr>
              <a:t>Grenache</a:t>
            </a:r>
          </a:p>
          <a:p>
            <a:r>
              <a:rPr lang="en-US" sz="2100" dirty="0">
                <a:solidFill>
                  <a:schemeClr val="bg1"/>
                </a:solidFill>
                <a:latin typeface="Times"/>
                <a:cs typeface="Times"/>
              </a:rPr>
              <a:t>Malbec</a:t>
            </a:r>
          </a:p>
          <a:p>
            <a:r>
              <a:rPr lang="en-US" sz="2100" dirty="0">
                <a:solidFill>
                  <a:schemeClr val="bg1"/>
                </a:solidFill>
                <a:latin typeface="Times"/>
                <a:cs typeface="Times"/>
              </a:rPr>
              <a:t>Merlot</a:t>
            </a:r>
          </a:p>
          <a:p>
            <a:r>
              <a:rPr lang="en-US" sz="2100" dirty="0">
                <a:solidFill>
                  <a:schemeClr val="bg1"/>
                </a:solidFill>
                <a:latin typeface="Times"/>
                <a:cs typeface="Times"/>
              </a:rPr>
              <a:t>Mourvédre</a:t>
            </a:r>
          </a:p>
          <a:p>
            <a:r>
              <a:rPr lang="en-US" sz="2100" dirty="0">
                <a:solidFill>
                  <a:schemeClr val="bg1"/>
                </a:solidFill>
                <a:latin typeface="Times"/>
                <a:cs typeface="Times"/>
              </a:rPr>
              <a:t>Petite Sirah</a:t>
            </a:r>
          </a:p>
          <a:p>
            <a:r>
              <a:rPr lang="en-US" sz="2100" dirty="0">
                <a:solidFill>
                  <a:schemeClr val="bg1"/>
                </a:solidFill>
                <a:latin typeface="Times"/>
                <a:cs typeface="Times"/>
              </a:rPr>
              <a:t>Pinot Noir</a:t>
            </a:r>
          </a:p>
          <a:p>
            <a:r>
              <a:rPr lang="en-US" sz="2100" dirty="0">
                <a:solidFill>
                  <a:schemeClr val="bg1"/>
                </a:solidFill>
                <a:latin typeface="Times"/>
                <a:cs typeface="Times"/>
              </a:rPr>
              <a:t>Red Blends</a:t>
            </a:r>
          </a:p>
          <a:p>
            <a:r>
              <a:rPr lang="en-US" sz="2100" dirty="0">
                <a:solidFill>
                  <a:schemeClr val="bg1"/>
                </a:solidFill>
                <a:latin typeface="Times"/>
                <a:cs typeface="Times"/>
              </a:rPr>
              <a:t>Sangiovese</a:t>
            </a:r>
          </a:p>
          <a:p>
            <a:r>
              <a:rPr lang="en-US" sz="2100" dirty="0">
                <a:solidFill>
                  <a:schemeClr val="bg1"/>
                </a:solidFill>
                <a:latin typeface="Times"/>
                <a:cs typeface="Times"/>
              </a:rPr>
              <a:t>Syrah</a:t>
            </a:r>
          </a:p>
          <a:p>
            <a:r>
              <a:rPr lang="en-US" sz="2100" dirty="0">
                <a:solidFill>
                  <a:schemeClr val="bg1"/>
                </a:solidFill>
                <a:latin typeface="Times"/>
                <a:cs typeface="Times"/>
              </a:rPr>
              <a:t>Tempranillo</a:t>
            </a:r>
          </a:p>
          <a:p>
            <a:r>
              <a:rPr lang="en-US" sz="2100" dirty="0">
                <a:solidFill>
                  <a:schemeClr val="bg1"/>
                </a:solidFill>
                <a:latin typeface="Times"/>
                <a:cs typeface="Times"/>
              </a:rPr>
              <a:t>Zinfandel</a:t>
            </a:r>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66657"/>
            <a:ext cx="3348632" cy="4369630"/>
          </a:xfrm>
          <a:prstGeom prst="rect">
            <a:avLst/>
          </a:prstGeom>
        </p:spPr>
      </p:pic>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5"/>
          <a:stretch>
            <a:fillRect/>
          </a:stretch>
        </p:blipFill>
        <p:spPr>
          <a:xfrm>
            <a:off x="334495" y="730918"/>
            <a:ext cx="6142977" cy="480058"/>
          </a:xfrm>
          <a:prstGeom prst="rect">
            <a:avLst/>
          </a:prstGeom>
        </p:spPr>
      </p:pic>
      <p:sp>
        <p:nvSpPr>
          <p:cNvPr id="2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CALIFORNIA  RED  WINES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111426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7169" y="1453204"/>
            <a:ext cx="8445500" cy="4840787"/>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rot="5400000">
            <a:off x="-838361" y="5755306"/>
            <a:ext cx="2751386" cy="276999"/>
          </a:xfrm>
          <a:prstGeom prst="rect">
            <a:avLst/>
          </a:prstGeom>
          <a:noFill/>
        </p:spPr>
        <p:txBody>
          <a:bodyPr wrap="square" rtlCol="0">
            <a:spAutoFit/>
          </a:bodyPr>
          <a:lstStyle/>
          <a:p>
            <a:r>
              <a:rPr lang="en-US" sz="1200" b="1" dirty="0">
                <a:effectLst>
                  <a:outerShdw blurRad="38100" dist="38100" dir="2700000" algn="tl">
                    <a:srgbClr val="000000">
                      <a:alpha val="43137"/>
                    </a:srgbClr>
                  </a:outerShdw>
                </a:effectLst>
                <a:latin typeface="Trebuchet MS" pitchFamily="34" charset="0"/>
                <a:cs typeface="Arial"/>
              </a:rPr>
              <a:t>Inglenook Vineyards</a:t>
            </a:r>
          </a:p>
        </p:txBody>
      </p:sp>
      <p:pic>
        <p:nvPicPr>
          <p:cNvPr id="14" name="Picture 13" descr="DISCOVER-CALIFORNIA.png"/>
          <p:cNvPicPr>
            <a:picLocks noChangeAspect="1"/>
          </p:cNvPicPr>
          <p:nvPr/>
        </p:nvPicPr>
        <p:blipFill>
          <a:blip r:embed="rId5"/>
          <a:stretch>
            <a:fillRect/>
          </a:stretch>
        </p:blipFill>
        <p:spPr>
          <a:xfrm>
            <a:off x="334489" y="730918"/>
            <a:ext cx="6142990" cy="480059"/>
          </a:xfrm>
          <a:prstGeom prst="rect">
            <a:avLst/>
          </a:prstGeom>
        </p:spPr>
      </p:pic>
      <p:sp>
        <p:nvSpPr>
          <p:cNvPr id="7" name="TextBox 6"/>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spTree>
    <p:extLst>
      <p:ext uri="{BB962C8B-B14F-4D97-AF65-F5344CB8AC3E}">
        <p14:creationId xmlns:p14="http://schemas.microsoft.com/office/powerpoint/2010/main" val="13380007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1803002" y="1546971"/>
            <a:ext cx="2652209" cy="4616648"/>
          </a:xfrm>
          <a:prstGeom prst="rect">
            <a:avLst/>
          </a:prstGeom>
          <a:noFill/>
        </p:spPr>
        <p:txBody>
          <a:bodyPr wrap="square" rtlCol="0">
            <a:spAutoFit/>
          </a:bodyPr>
          <a:lstStyle/>
          <a:p>
            <a:pPr algn="r"/>
            <a:r>
              <a:rPr lang="en-US" sz="2100" dirty="0">
                <a:solidFill>
                  <a:schemeClr val="bg1"/>
                </a:solidFill>
                <a:latin typeface="Times"/>
                <a:cs typeface="Times"/>
              </a:rPr>
              <a:t>Chardonnay</a:t>
            </a:r>
          </a:p>
          <a:p>
            <a:pPr algn="r"/>
            <a:r>
              <a:rPr lang="en-US" sz="2100" dirty="0">
                <a:solidFill>
                  <a:schemeClr val="bg1"/>
                </a:solidFill>
                <a:latin typeface="Times"/>
                <a:cs typeface="Times"/>
              </a:rPr>
              <a:t>Chenin Blanc</a:t>
            </a:r>
          </a:p>
          <a:p>
            <a:pPr algn="r"/>
            <a:r>
              <a:rPr lang="en-US" sz="2100" dirty="0">
                <a:solidFill>
                  <a:schemeClr val="bg1"/>
                </a:solidFill>
                <a:latin typeface="Times"/>
                <a:cs typeface="Times"/>
              </a:rPr>
              <a:t>Gewurztraminer</a:t>
            </a:r>
          </a:p>
          <a:p>
            <a:pPr algn="r"/>
            <a:r>
              <a:rPr lang="en-US" sz="2100" dirty="0">
                <a:solidFill>
                  <a:schemeClr val="bg1"/>
                </a:solidFill>
                <a:latin typeface="Times"/>
                <a:cs typeface="Times"/>
              </a:rPr>
              <a:t>Grenache Blanc</a:t>
            </a:r>
          </a:p>
          <a:p>
            <a:pPr algn="r"/>
            <a:r>
              <a:rPr lang="en-US" sz="2100" dirty="0">
                <a:solidFill>
                  <a:schemeClr val="bg1"/>
                </a:solidFill>
                <a:latin typeface="Times"/>
                <a:cs typeface="Times"/>
              </a:rPr>
              <a:t>Marsanne</a:t>
            </a:r>
          </a:p>
          <a:p>
            <a:pPr algn="r"/>
            <a:r>
              <a:rPr lang="en-US" sz="2100" dirty="0">
                <a:solidFill>
                  <a:schemeClr val="bg1"/>
                </a:solidFill>
                <a:latin typeface="Times"/>
                <a:cs typeface="Times"/>
              </a:rPr>
              <a:t>Moscato/Muscat</a:t>
            </a:r>
          </a:p>
          <a:p>
            <a:pPr algn="r"/>
            <a:r>
              <a:rPr lang="en-US" sz="2100" dirty="0">
                <a:solidFill>
                  <a:schemeClr val="bg1"/>
                </a:solidFill>
                <a:latin typeface="Times"/>
                <a:cs typeface="Times"/>
              </a:rPr>
              <a:t>Pinot Blanc</a:t>
            </a:r>
          </a:p>
          <a:p>
            <a:pPr algn="r"/>
            <a:r>
              <a:rPr lang="en-US" sz="2100" dirty="0">
                <a:solidFill>
                  <a:schemeClr val="bg1"/>
                </a:solidFill>
                <a:latin typeface="Times"/>
                <a:cs typeface="Times"/>
              </a:rPr>
              <a:t>Pinot Grigio</a:t>
            </a:r>
          </a:p>
          <a:p>
            <a:pPr algn="r"/>
            <a:r>
              <a:rPr lang="en-US" sz="2100" dirty="0">
                <a:solidFill>
                  <a:schemeClr val="bg1"/>
                </a:solidFill>
                <a:latin typeface="Times"/>
                <a:cs typeface="Times"/>
              </a:rPr>
              <a:t>Riesling</a:t>
            </a:r>
          </a:p>
          <a:p>
            <a:pPr algn="r"/>
            <a:r>
              <a:rPr lang="en-US" sz="2100" dirty="0">
                <a:solidFill>
                  <a:schemeClr val="bg1"/>
                </a:solidFill>
                <a:latin typeface="Times"/>
                <a:cs typeface="Times"/>
              </a:rPr>
              <a:t>Rousanne</a:t>
            </a:r>
          </a:p>
          <a:p>
            <a:pPr algn="r"/>
            <a:r>
              <a:rPr lang="en-US" sz="2100" dirty="0">
                <a:solidFill>
                  <a:schemeClr val="bg1"/>
                </a:solidFill>
                <a:latin typeface="Times"/>
                <a:cs typeface="Times"/>
              </a:rPr>
              <a:t>Sauvignon Blanc</a:t>
            </a:r>
          </a:p>
          <a:p>
            <a:pPr algn="r"/>
            <a:r>
              <a:rPr lang="en-US" sz="2100" dirty="0">
                <a:solidFill>
                  <a:schemeClr val="bg1"/>
                </a:solidFill>
                <a:latin typeface="Times"/>
                <a:cs typeface="Times"/>
              </a:rPr>
              <a:t>Semillon</a:t>
            </a:r>
          </a:p>
          <a:p>
            <a:pPr algn="r"/>
            <a:r>
              <a:rPr lang="en-US" sz="2100" dirty="0">
                <a:solidFill>
                  <a:schemeClr val="bg1"/>
                </a:solidFill>
                <a:latin typeface="Times"/>
                <a:cs typeface="Times"/>
              </a:rPr>
              <a:t>Viognier</a:t>
            </a:r>
          </a:p>
          <a:p>
            <a:pPr algn="r"/>
            <a:r>
              <a:rPr lang="en-US" sz="2100" dirty="0">
                <a:solidFill>
                  <a:schemeClr val="bg1"/>
                </a:solidFill>
                <a:latin typeface="Times"/>
                <a:cs typeface="Times"/>
              </a:rPr>
              <a:t>White Blends</a:t>
            </a:r>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56048" y="1663700"/>
            <a:ext cx="3348631" cy="4375545"/>
          </a:xfrm>
          <a:prstGeom prst="rect">
            <a:avLst/>
          </a:prstGeom>
        </p:spPr>
      </p:pic>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5"/>
          <a:stretch>
            <a:fillRect/>
          </a:stretch>
        </p:blipFill>
        <p:spPr>
          <a:xfrm>
            <a:off x="334495" y="730918"/>
            <a:ext cx="6142977" cy="480058"/>
          </a:xfrm>
          <a:prstGeom prst="rect">
            <a:avLst/>
          </a:prstGeom>
        </p:spPr>
      </p:pic>
      <p:sp>
        <p:nvSpPr>
          <p:cNvPr id="2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CALIFORNIA  WHITE  WINES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15636072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1869461"/>
            <a:ext cx="3896701" cy="3970318"/>
          </a:xfrm>
          <a:prstGeom prst="rect">
            <a:avLst/>
          </a:prstGeom>
          <a:noFill/>
        </p:spPr>
        <p:txBody>
          <a:bodyPr wrap="square" rtlCol="0">
            <a:spAutoFit/>
          </a:bodyPr>
          <a:lstStyle/>
          <a:p>
            <a:r>
              <a:rPr lang="en-US" dirty="0">
                <a:solidFill>
                  <a:srgbClr val="E46C0A"/>
                </a:solidFill>
                <a:latin typeface="Georgia"/>
                <a:cs typeface="Georgia"/>
              </a:rPr>
              <a:t>California Rosé Wines</a:t>
            </a:r>
          </a:p>
          <a:p>
            <a:r>
              <a:rPr lang="en-US" dirty="0">
                <a:solidFill>
                  <a:schemeClr val="bg1"/>
                </a:solidFill>
                <a:latin typeface="Georgia"/>
                <a:cs typeface="Georgia"/>
              </a:rPr>
              <a:t>The subtle berry flavors of rosé are especially refreshing on cool autumn evenings and hot summer days</a:t>
            </a:r>
          </a:p>
          <a:p>
            <a:r>
              <a:rPr lang="en-US" dirty="0">
                <a:solidFill>
                  <a:schemeClr val="bg1"/>
                </a:solidFill>
                <a:latin typeface="Georgia"/>
                <a:cs typeface="Georgia"/>
              </a:rPr>
              <a:t>      </a:t>
            </a:r>
          </a:p>
          <a:p>
            <a:r>
              <a:rPr lang="en-US" dirty="0">
                <a:solidFill>
                  <a:srgbClr val="E46C0A"/>
                </a:solidFill>
                <a:latin typeface="Georgia"/>
                <a:cs typeface="Georgia"/>
              </a:rPr>
              <a:t>California Sparkling Wines</a:t>
            </a:r>
          </a:p>
          <a:p>
            <a:r>
              <a:rPr lang="en-US" dirty="0">
                <a:solidFill>
                  <a:schemeClr val="bg1"/>
                </a:solidFill>
                <a:latin typeface="Georgia"/>
                <a:cs typeface="Georgia"/>
              </a:rPr>
              <a:t>The crisp acidity of California sparkling wine pairs well with a wide range of foods and occasions</a:t>
            </a:r>
          </a:p>
          <a:p>
            <a:r>
              <a:rPr lang="en-US" dirty="0">
                <a:solidFill>
                  <a:schemeClr val="bg1"/>
                </a:solidFill>
                <a:latin typeface="Georgia"/>
                <a:cs typeface="Georgia"/>
              </a:rPr>
              <a:t>      </a:t>
            </a:r>
          </a:p>
          <a:p>
            <a:r>
              <a:rPr lang="en-US" dirty="0">
                <a:solidFill>
                  <a:srgbClr val="E46C0A"/>
                </a:solidFill>
                <a:latin typeface="Georgia"/>
                <a:cs typeface="Georgia"/>
              </a:rPr>
              <a:t>California Dessert Wines</a:t>
            </a:r>
          </a:p>
          <a:p>
            <a:r>
              <a:rPr lang="en-US" dirty="0">
                <a:solidFill>
                  <a:schemeClr val="bg1"/>
                </a:solidFill>
                <a:latin typeface="Georgia"/>
                <a:cs typeface="Georgia"/>
              </a:rPr>
              <a:t>Also called late harvest wines, these deep elixirs provide a sweet end to any meal</a:t>
            </a:r>
          </a:p>
        </p:txBody>
      </p:sp>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4"/>
          <a:stretch>
            <a:fillRect/>
          </a:stretch>
        </p:blipFill>
        <p:spPr>
          <a:xfrm>
            <a:off x="334495" y="730918"/>
            <a:ext cx="6142977" cy="480058"/>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ROSÉ,  SPARKLING  AND  DESSERT  WINES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6828" y="1572259"/>
            <a:ext cx="3204312" cy="4389120"/>
          </a:xfrm>
          <a:prstGeom prst="rect">
            <a:avLst/>
          </a:prstGeom>
        </p:spPr>
      </p:pic>
    </p:spTree>
    <p:extLst>
      <p:ext uri="{BB962C8B-B14F-4D97-AF65-F5344CB8AC3E}">
        <p14:creationId xmlns:p14="http://schemas.microsoft.com/office/powerpoint/2010/main" val="31776588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310877" y="2881985"/>
            <a:ext cx="4333189" cy="2139047"/>
          </a:xfrm>
          <a:prstGeom prst="rect">
            <a:avLst/>
          </a:prstGeom>
          <a:noFill/>
        </p:spPr>
        <p:txBody>
          <a:bodyPr wrap="square" rtlCol="0">
            <a:spAutoFit/>
          </a:bodyPr>
          <a:lstStyle/>
          <a:p>
            <a:r>
              <a:rPr lang="en-US" sz="1900" dirty="0">
                <a:solidFill>
                  <a:srgbClr val="E46C0A"/>
                </a:solidFill>
                <a:latin typeface="Georgia"/>
                <a:cs typeface="Georgia"/>
              </a:rPr>
              <a:t>HOW TO READ A WINE LABEL</a:t>
            </a:r>
          </a:p>
          <a:p>
            <a:endParaRPr lang="en-US" sz="1900" dirty="0">
              <a:solidFill>
                <a:schemeClr val="bg1"/>
              </a:solidFill>
              <a:latin typeface="Georgia"/>
              <a:cs typeface="Georgia"/>
            </a:endParaRPr>
          </a:p>
          <a:p>
            <a:r>
              <a:rPr lang="en-US" sz="1900" dirty="0">
                <a:solidFill>
                  <a:schemeClr val="bg1"/>
                </a:solidFill>
                <a:latin typeface="Georgia"/>
                <a:cs typeface="Georgia"/>
              </a:rPr>
              <a:t>01 – Winery Name</a:t>
            </a:r>
          </a:p>
          <a:p>
            <a:r>
              <a:rPr lang="en-US" sz="1900" dirty="0">
                <a:solidFill>
                  <a:schemeClr val="bg1"/>
                </a:solidFill>
                <a:latin typeface="Georgia"/>
                <a:cs typeface="Georgia"/>
              </a:rPr>
              <a:t>02 – Varietal or blend</a:t>
            </a:r>
          </a:p>
          <a:p>
            <a:r>
              <a:rPr lang="en-US" sz="1900" dirty="0">
                <a:solidFill>
                  <a:schemeClr val="bg1"/>
                </a:solidFill>
                <a:latin typeface="Georgia"/>
                <a:cs typeface="Georgia"/>
              </a:rPr>
              <a:t>03 – Place of Origin</a:t>
            </a:r>
          </a:p>
          <a:p>
            <a:r>
              <a:rPr lang="en-US" sz="1900" dirty="0">
                <a:solidFill>
                  <a:schemeClr val="bg1"/>
                </a:solidFill>
                <a:latin typeface="Georgia"/>
                <a:cs typeface="Georgia"/>
              </a:rPr>
              <a:t>04 – Vineyard</a:t>
            </a:r>
          </a:p>
          <a:p>
            <a:r>
              <a:rPr lang="en-US" sz="1900" dirty="0">
                <a:solidFill>
                  <a:schemeClr val="bg1"/>
                </a:solidFill>
                <a:latin typeface="Georgia"/>
                <a:cs typeface="Georgia"/>
              </a:rPr>
              <a:t>05 – Vintage Year</a:t>
            </a:r>
          </a:p>
        </p:txBody>
      </p:sp>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4"/>
          <a:stretch>
            <a:fillRect/>
          </a:stretch>
        </p:blipFill>
        <p:spPr>
          <a:xfrm>
            <a:off x="334495" y="730918"/>
            <a:ext cx="6142977" cy="48005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1274" y="1092596"/>
            <a:ext cx="5672976" cy="4862550"/>
          </a:xfrm>
          <a:prstGeom prst="rect">
            <a:avLst/>
          </a:prstGeom>
        </p:spPr>
      </p:pic>
    </p:spTree>
    <p:extLst>
      <p:ext uri="{BB962C8B-B14F-4D97-AF65-F5344CB8AC3E}">
        <p14:creationId xmlns:p14="http://schemas.microsoft.com/office/powerpoint/2010/main" val="2847933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ig-sur-14.jpg"/>
          <p:cNvPicPr>
            <a:picLocks noChangeAspect="1"/>
          </p:cNvPicPr>
          <p:nvPr/>
        </p:nvPicPr>
        <p:blipFill>
          <a:blip r:embed="rId3"/>
          <a:stretch>
            <a:fillRect/>
          </a:stretch>
        </p:blipFill>
        <p:spPr>
          <a:xfrm>
            <a:off x="368509" y="1451073"/>
            <a:ext cx="8445500" cy="4845050"/>
          </a:xfrm>
          <a:prstGeom prst="rect">
            <a:avLst/>
          </a:prstGeom>
        </p:spPr>
      </p:pic>
      <p:sp>
        <p:nvSpPr>
          <p:cNvPr id="14" name="Oval 13"/>
          <p:cNvSpPr/>
          <p:nvPr/>
        </p:nvSpPr>
        <p:spPr>
          <a:xfrm>
            <a:off x="2851484" y="2333064"/>
            <a:ext cx="3272590" cy="327259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1" name="TextBox 10"/>
          <p:cNvSpPr txBox="1"/>
          <p:nvPr/>
        </p:nvSpPr>
        <p:spPr>
          <a:xfrm>
            <a:off x="2851483" y="3426054"/>
            <a:ext cx="3272591" cy="1323439"/>
          </a:xfrm>
          <a:prstGeom prst="rect">
            <a:avLst/>
          </a:prstGeom>
          <a:noFill/>
        </p:spPr>
        <p:txBody>
          <a:bodyPr wrap="square" rtlCol="0">
            <a:spAutoFit/>
          </a:bodyPr>
          <a:lstStyle/>
          <a:p>
            <a:pPr algn="ctr"/>
            <a:r>
              <a:rPr lang="en-US" sz="2000" dirty="0">
                <a:latin typeface="Times" pitchFamily="18" charset="0"/>
                <a:cs typeface="Times" pitchFamily="18" charset="0"/>
              </a:rPr>
              <a:t>“Wine had such ill effects on Noah’s health it was all he could do to live 950 years.”</a:t>
            </a:r>
          </a:p>
          <a:p>
            <a:pPr algn="ctr"/>
            <a:r>
              <a:rPr lang="en-US" sz="2000" i="1" dirty="0">
                <a:solidFill>
                  <a:srgbClr val="FFC907"/>
                </a:solidFill>
                <a:latin typeface="Times" pitchFamily="18" charset="0"/>
                <a:cs typeface="Times" pitchFamily="18" charset="0"/>
              </a:rPr>
              <a:t>Will Rogers</a:t>
            </a:r>
          </a:p>
        </p:txBody>
      </p:sp>
      <p:sp>
        <p:nvSpPr>
          <p:cNvPr id="15" name="TextBox 14"/>
          <p:cNvSpPr txBox="1"/>
          <p:nvPr/>
        </p:nvSpPr>
        <p:spPr>
          <a:xfrm>
            <a:off x="18872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6" name="Picture 15" descr="DISCOVER-CALIFORNIA.png"/>
          <p:cNvPicPr>
            <a:picLocks noChangeAspect="1"/>
          </p:cNvPicPr>
          <p:nvPr/>
        </p:nvPicPr>
        <p:blipFill>
          <a:blip r:embed="rId5"/>
          <a:stretch>
            <a:fillRect/>
          </a:stretch>
        </p:blipFill>
        <p:spPr>
          <a:xfrm>
            <a:off x="334495" y="730918"/>
            <a:ext cx="6142977" cy="480058"/>
          </a:xfrm>
          <a:prstGeom prst="rect">
            <a:avLst/>
          </a:prstGeom>
        </p:spPr>
      </p:pic>
    </p:spTree>
    <p:extLst>
      <p:ext uri="{BB962C8B-B14F-4D97-AF65-F5344CB8AC3E}">
        <p14:creationId xmlns:p14="http://schemas.microsoft.com/office/powerpoint/2010/main" val="437970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2881985"/>
            <a:ext cx="4370138" cy="1631216"/>
          </a:xfrm>
          <a:prstGeom prst="rect">
            <a:avLst/>
          </a:prstGeom>
          <a:noFill/>
        </p:spPr>
        <p:txBody>
          <a:bodyPr wrap="square" rtlCol="0">
            <a:spAutoFit/>
          </a:bodyPr>
          <a:lstStyle/>
          <a:p>
            <a:r>
              <a:rPr lang="en-US" sz="2800" b="1" dirty="0">
                <a:solidFill>
                  <a:srgbClr val="E46C0A"/>
                </a:solidFill>
                <a:latin typeface="Times"/>
                <a:cs typeface="Times"/>
              </a:rPr>
              <a:t>Sustainable Winegrowing:</a:t>
            </a:r>
            <a:endParaRPr lang="en-US" sz="2400" b="1" dirty="0">
              <a:solidFill>
                <a:srgbClr val="E46C0A"/>
              </a:solidFill>
              <a:latin typeface="Times"/>
              <a:cs typeface="Times"/>
            </a:endParaRPr>
          </a:p>
          <a:p>
            <a:r>
              <a:rPr lang="en-US" sz="2400" dirty="0">
                <a:solidFill>
                  <a:schemeClr val="bg1"/>
                </a:solidFill>
                <a:latin typeface="Times"/>
                <a:cs typeface="Times"/>
              </a:rPr>
              <a:t>Good for the environment </a:t>
            </a:r>
          </a:p>
          <a:p>
            <a:r>
              <a:rPr lang="en-US" sz="2400" dirty="0">
                <a:solidFill>
                  <a:schemeClr val="bg1"/>
                </a:solidFill>
                <a:latin typeface="Times"/>
                <a:cs typeface="Times"/>
              </a:rPr>
              <a:t>and community – </a:t>
            </a:r>
          </a:p>
          <a:p>
            <a:r>
              <a:rPr lang="en-US" sz="2400" dirty="0">
                <a:solidFill>
                  <a:schemeClr val="bg1"/>
                </a:solidFill>
                <a:latin typeface="Times"/>
                <a:cs typeface="Times"/>
              </a:rPr>
              <a:t>great for the wine</a:t>
            </a:r>
          </a:p>
        </p:txBody>
      </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63701"/>
            <a:ext cx="3348627" cy="4375540"/>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5"/>
          <a:stretch>
            <a:fillRect/>
          </a:stretch>
        </p:blipFill>
        <p:spPr>
          <a:xfrm>
            <a:off x="334501" y="730918"/>
            <a:ext cx="6142964" cy="480058"/>
          </a:xfrm>
          <a:prstGeom prst="rect">
            <a:avLst/>
          </a:prstGeom>
        </p:spPr>
      </p:pic>
    </p:spTree>
    <p:extLst>
      <p:ext uri="{BB962C8B-B14F-4D97-AF65-F5344CB8AC3E}">
        <p14:creationId xmlns:p14="http://schemas.microsoft.com/office/powerpoint/2010/main" val="29427572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769829" y="2004811"/>
            <a:ext cx="3896701" cy="3724096"/>
          </a:xfrm>
          <a:prstGeom prst="rect">
            <a:avLst/>
          </a:prstGeom>
          <a:noFill/>
        </p:spPr>
        <p:txBody>
          <a:bodyPr wrap="square" rtlCol="0">
            <a:spAutoFit/>
          </a:bodyPr>
          <a:lstStyle/>
          <a:p>
            <a:pPr marL="342900" indent="-342900">
              <a:spcAft>
                <a:spcPts val="1200"/>
              </a:spcAft>
              <a:buFont typeface="Arial" pitchFamily="34" charset="0"/>
              <a:buChar char="•"/>
            </a:pPr>
            <a:r>
              <a:rPr lang="en-US" dirty="0">
                <a:solidFill>
                  <a:schemeClr val="bg1"/>
                </a:solidFill>
                <a:latin typeface="Times"/>
                <a:cs typeface="Times"/>
              </a:rPr>
              <a:t>California has some of the strongest environmental and labor laws and regulations in the world</a:t>
            </a:r>
          </a:p>
          <a:p>
            <a:pPr marL="342900" indent="-342900">
              <a:spcAft>
                <a:spcPts val="1200"/>
              </a:spcAft>
              <a:buFont typeface="Arial" pitchFamily="34" charset="0"/>
              <a:buChar char="•"/>
            </a:pPr>
            <a:r>
              <a:rPr lang="en-US" dirty="0">
                <a:solidFill>
                  <a:schemeClr val="bg1"/>
                </a:solidFill>
                <a:latin typeface="Times"/>
                <a:cs typeface="Times"/>
              </a:rPr>
              <a:t>California vintners and growers have long been environmental stewards and active members of their communities</a:t>
            </a:r>
          </a:p>
          <a:p>
            <a:pPr marL="285750" indent="-285750">
              <a:spcAft>
                <a:spcPts val="1200"/>
              </a:spcAft>
              <a:buFont typeface="Arial" pitchFamily="34" charset="0"/>
              <a:buChar char="•"/>
            </a:pPr>
            <a:r>
              <a:rPr lang="en-US" dirty="0">
                <a:solidFill>
                  <a:schemeClr val="bg1"/>
                </a:solidFill>
                <a:latin typeface="Times"/>
                <a:cs typeface="Times"/>
              </a:rPr>
              <a:t>California wineries and vineyards are primarily family owned with a commitment to preserving the health and beauty of the land for future generations</a:t>
            </a:r>
          </a:p>
        </p:txBody>
      </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56048" y="1666658"/>
            <a:ext cx="3348629" cy="4369626"/>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5"/>
          <a:stretch>
            <a:fillRect/>
          </a:stretch>
        </p:blipFill>
        <p:spPr>
          <a:xfrm>
            <a:off x="334501" y="730918"/>
            <a:ext cx="6142964" cy="480058"/>
          </a:xfrm>
          <a:prstGeom prst="rect">
            <a:avLst/>
          </a:prstGeom>
        </p:spPr>
      </p:pic>
    </p:spTree>
    <p:extLst>
      <p:ext uri="{BB962C8B-B14F-4D97-AF65-F5344CB8AC3E}">
        <p14:creationId xmlns:p14="http://schemas.microsoft.com/office/powerpoint/2010/main" val="9413119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2393342"/>
            <a:ext cx="3460213" cy="646331"/>
          </a:xfrm>
          <a:prstGeom prst="rect">
            <a:avLst/>
          </a:prstGeom>
          <a:noFill/>
        </p:spPr>
        <p:txBody>
          <a:bodyPr wrap="square" rtlCol="0">
            <a:spAutoFit/>
          </a:bodyPr>
          <a:lstStyle/>
          <a:p>
            <a:r>
              <a:rPr lang="en-US" b="1" dirty="0">
                <a:solidFill>
                  <a:srgbClr val="E46C0A"/>
                </a:solidFill>
                <a:latin typeface="Georgia"/>
                <a:cs typeface="Georgia"/>
              </a:rPr>
              <a:t>California Sustainable Winegrowing Alliance</a:t>
            </a:r>
            <a:endParaRPr lang="en-US" dirty="0">
              <a:solidFill>
                <a:srgbClr val="E46C0A"/>
              </a:solidFill>
              <a:latin typeface="Georgia"/>
              <a:cs typeface="Georgia"/>
            </a:endParaRPr>
          </a:p>
        </p:txBody>
      </p:sp>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4"/>
          <a:stretch>
            <a:fillRect/>
          </a:stretch>
        </p:blipFill>
        <p:spPr>
          <a:xfrm>
            <a:off x="334501" y="730918"/>
            <a:ext cx="6142964" cy="480058"/>
          </a:xfrm>
          <a:prstGeom prst="rect">
            <a:avLst/>
          </a:prstGeom>
        </p:spPr>
      </p:pic>
      <p:sp>
        <p:nvSpPr>
          <p:cNvPr id="20" name="TextBox 19"/>
          <p:cNvSpPr txBox="1"/>
          <p:nvPr/>
        </p:nvSpPr>
        <p:spPr>
          <a:xfrm>
            <a:off x="4455211" y="3052915"/>
            <a:ext cx="4146922" cy="1477328"/>
          </a:xfrm>
          <a:prstGeom prst="rect">
            <a:avLst/>
          </a:prstGeom>
          <a:noFill/>
        </p:spPr>
        <p:txBody>
          <a:bodyPr wrap="square" rtlCol="0">
            <a:spAutoFit/>
          </a:bodyPr>
          <a:lstStyle/>
          <a:p>
            <a:r>
              <a:rPr lang="en-US" dirty="0">
                <a:solidFill>
                  <a:schemeClr val="bg1"/>
                </a:solidFill>
                <a:latin typeface="Times"/>
                <a:cs typeface="Times"/>
              </a:rPr>
              <a:t>Provides tools to help wineries and vineyards continuously improve in adopting and implementing practices that benefit the environment, employees, communities, and high quality wine </a:t>
            </a:r>
          </a:p>
        </p:txBody>
      </p: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7648" y="1663701"/>
            <a:ext cx="3348631" cy="4375545"/>
          </a:xfrm>
          <a:prstGeom prst="rect">
            <a:avLst/>
          </a:prstGeom>
        </p:spPr>
      </p:pic>
      <p:pic>
        <p:nvPicPr>
          <p:cNvPr id="2" name="Picture 1" descr="Slide 77 CSWA logo.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88409" y="4589845"/>
            <a:ext cx="2187536" cy="1263790"/>
          </a:xfrm>
          <a:prstGeom prst="rect">
            <a:avLst/>
          </a:prstGeom>
          <a:noFill/>
        </p:spPr>
      </p:pic>
      <p:sp>
        <p:nvSpPr>
          <p:cNvPr id="11"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CALIFORNIA   </a:t>
            </a:r>
            <a:r>
              <a:rPr lang="en-US" sz="1600" b="1" dirty="0">
                <a:latin typeface="Georgia" pitchFamily="18" charset="0"/>
                <a:ea typeface="+mj-ea"/>
                <a:cs typeface="+mj-cs"/>
              </a:rPr>
              <a:t>SUSTAINABLE  WINEGROWING  ALLIANCE</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42538782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4"/>
          <a:stretch>
            <a:fillRect/>
          </a:stretch>
        </p:blipFill>
        <p:spPr>
          <a:xfrm>
            <a:off x="334501" y="730918"/>
            <a:ext cx="6142964" cy="480058"/>
          </a:xfrm>
          <a:prstGeom prst="rect">
            <a:avLst/>
          </a:prstGeom>
        </p:spPr>
      </p:pic>
      <p:sp>
        <p:nvSpPr>
          <p:cNvPr id="10" name="TextBox 9"/>
          <p:cNvSpPr txBox="1"/>
          <p:nvPr/>
        </p:nvSpPr>
        <p:spPr>
          <a:xfrm>
            <a:off x="774868" y="1781537"/>
            <a:ext cx="4333189" cy="646331"/>
          </a:xfrm>
          <a:prstGeom prst="rect">
            <a:avLst/>
          </a:prstGeom>
          <a:noFill/>
        </p:spPr>
        <p:txBody>
          <a:bodyPr wrap="square" rtlCol="0">
            <a:spAutoFit/>
          </a:bodyPr>
          <a:lstStyle/>
          <a:p>
            <a:r>
              <a:rPr lang="en-US" b="1" dirty="0">
                <a:solidFill>
                  <a:schemeClr val="accent6">
                    <a:lumMod val="75000"/>
                  </a:schemeClr>
                </a:solidFill>
                <a:latin typeface="Georgia"/>
                <a:cs typeface="Georgia"/>
              </a:rPr>
              <a:t>A Code to Live By</a:t>
            </a:r>
            <a:r>
              <a:rPr lang="en-US" b="1" dirty="0">
                <a:solidFill>
                  <a:srgbClr val="E46C0A"/>
                </a:solidFill>
                <a:latin typeface="Georgia"/>
                <a:cs typeface="Georgia"/>
              </a:rPr>
              <a:t> </a:t>
            </a:r>
          </a:p>
          <a:p>
            <a:endParaRPr lang="en-US" dirty="0">
              <a:solidFill>
                <a:schemeClr val="bg1"/>
              </a:solidFill>
              <a:latin typeface="Times"/>
              <a:cs typeface="Times"/>
            </a:endParaRPr>
          </a:p>
        </p:txBody>
      </p:sp>
      <p:sp>
        <p:nvSpPr>
          <p:cNvPr id="15" name="TextBox 14"/>
          <p:cNvSpPr txBox="1"/>
          <p:nvPr/>
        </p:nvSpPr>
        <p:spPr>
          <a:xfrm>
            <a:off x="769829" y="2212630"/>
            <a:ext cx="3896701" cy="3724096"/>
          </a:xfrm>
          <a:prstGeom prst="rect">
            <a:avLst/>
          </a:prstGeom>
          <a:noFill/>
        </p:spPr>
        <p:txBody>
          <a:bodyPr wrap="square" rtlCol="0">
            <a:spAutoFit/>
          </a:bodyPr>
          <a:lstStyle/>
          <a:p>
            <a:pPr marL="342900" indent="-342900">
              <a:spcAft>
                <a:spcPts val="1200"/>
              </a:spcAft>
              <a:buFont typeface="Arial" pitchFamily="34" charset="0"/>
              <a:buChar char="•"/>
            </a:pPr>
            <a:r>
              <a:rPr lang="en-US" dirty="0">
                <a:solidFill>
                  <a:schemeClr val="bg1"/>
                </a:solidFill>
                <a:latin typeface="Times"/>
                <a:cs typeface="Times"/>
              </a:rPr>
              <a:t>Wine Institute and the California Association of </a:t>
            </a:r>
            <a:r>
              <a:rPr lang="en-US" dirty="0" err="1">
                <a:solidFill>
                  <a:schemeClr val="bg1"/>
                </a:solidFill>
                <a:latin typeface="Times"/>
                <a:cs typeface="Times"/>
              </a:rPr>
              <a:t>Winegrape</a:t>
            </a:r>
            <a:r>
              <a:rPr lang="en-US" dirty="0">
                <a:solidFill>
                  <a:schemeClr val="bg1"/>
                </a:solidFill>
                <a:latin typeface="Times"/>
                <a:cs typeface="Times"/>
              </a:rPr>
              <a:t> Growers introduced the Code of Sustainable Winegrowing in 2002</a:t>
            </a:r>
          </a:p>
          <a:p>
            <a:pPr marL="342900" indent="-342900">
              <a:spcAft>
                <a:spcPts val="1200"/>
              </a:spcAft>
              <a:buFont typeface="Arial" pitchFamily="34" charset="0"/>
              <a:buChar char="•"/>
            </a:pPr>
            <a:r>
              <a:rPr lang="en-US" dirty="0">
                <a:solidFill>
                  <a:schemeClr val="bg1"/>
                </a:solidFill>
                <a:latin typeface="Times"/>
                <a:cs typeface="Times"/>
              </a:rPr>
              <a:t>Covers more than 200 best sustainable practices</a:t>
            </a:r>
          </a:p>
          <a:p>
            <a:pPr marL="342900" indent="-342900">
              <a:spcAft>
                <a:spcPts val="1200"/>
              </a:spcAft>
              <a:buFont typeface="Arial" pitchFamily="34" charset="0"/>
              <a:buChar char="•"/>
            </a:pPr>
            <a:r>
              <a:rPr lang="en-US" dirty="0">
                <a:solidFill>
                  <a:schemeClr val="bg1"/>
                </a:solidFill>
                <a:latin typeface="Times"/>
                <a:cs typeface="Times"/>
              </a:rPr>
              <a:t>2,100 wineries and vineyards representing 75% of vineyard acres and 80% of winery case production are participating in the California Sustainable Winegrowing Program, which is based on the Code.</a:t>
            </a:r>
          </a:p>
        </p:txBody>
      </p:sp>
      <p:pic>
        <p:nvPicPr>
          <p:cNvPr id="13" name="Picture 12" descr="Slide 77 CSWA logo.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94669" y="1517520"/>
            <a:ext cx="1142592" cy="660102"/>
          </a:xfrm>
          <a:prstGeom prst="rect">
            <a:avLst/>
          </a:prstGeom>
        </p:spPr>
      </p:pic>
      <p:sp>
        <p:nvSpPr>
          <p:cNvPr id="14"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CALIFORNIA  </a:t>
            </a:r>
            <a:r>
              <a:rPr lang="en-US" sz="1600" b="1" dirty="0">
                <a:latin typeface="Georgia" pitchFamily="18" charset="0"/>
                <a:ea typeface="+mj-ea"/>
                <a:cs typeface="+mj-cs"/>
              </a:rPr>
              <a:t>CODE OF SUSTAINABLE WINEGROWING</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41849" y="1781537"/>
            <a:ext cx="3669792" cy="3931920"/>
          </a:xfrm>
          <a:prstGeom prst="rect">
            <a:avLst/>
          </a:prstGeom>
          <a:ln w="3175">
            <a:solidFill>
              <a:schemeClr val="tx1"/>
            </a:solidFill>
          </a:ln>
        </p:spPr>
      </p:pic>
    </p:spTree>
    <p:extLst>
      <p:ext uri="{BB962C8B-B14F-4D97-AF65-F5344CB8AC3E}">
        <p14:creationId xmlns:p14="http://schemas.microsoft.com/office/powerpoint/2010/main" val="29731601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2504542"/>
            <a:ext cx="3896701" cy="1061829"/>
          </a:xfrm>
          <a:prstGeom prst="rect">
            <a:avLst/>
          </a:prstGeom>
          <a:noFill/>
        </p:spPr>
        <p:txBody>
          <a:bodyPr wrap="square" rtlCol="0">
            <a:spAutoFit/>
          </a:bodyPr>
          <a:lstStyle/>
          <a:p>
            <a:r>
              <a:rPr lang="en-US" sz="2100" dirty="0">
                <a:solidFill>
                  <a:schemeClr val="bg1"/>
                </a:solidFill>
                <a:latin typeface="Times"/>
                <a:cs typeface="Times"/>
              </a:rPr>
              <a:t>California </a:t>
            </a:r>
            <a:r>
              <a:rPr lang="en-US" sz="2100" dirty="0" err="1">
                <a:solidFill>
                  <a:schemeClr val="bg1"/>
                </a:solidFill>
                <a:latin typeface="Times"/>
                <a:cs typeface="Times"/>
              </a:rPr>
              <a:t>winegrape</a:t>
            </a:r>
            <a:r>
              <a:rPr lang="en-US" sz="2100" dirty="0">
                <a:solidFill>
                  <a:schemeClr val="bg1"/>
                </a:solidFill>
                <a:latin typeface="Times"/>
                <a:cs typeface="Times"/>
              </a:rPr>
              <a:t> growing and winemaking is guided by the </a:t>
            </a:r>
            <a:r>
              <a:rPr lang="en-US" sz="2100" dirty="0">
                <a:solidFill>
                  <a:srgbClr val="E46C0A"/>
                </a:solidFill>
                <a:latin typeface="Times"/>
                <a:cs typeface="Times"/>
              </a:rPr>
              <a:t>Three E’s </a:t>
            </a:r>
            <a:r>
              <a:rPr lang="en-US" sz="2100" dirty="0">
                <a:solidFill>
                  <a:schemeClr val="bg1"/>
                </a:solidFill>
                <a:latin typeface="Times"/>
                <a:cs typeface="Times"/>
              </a:rPr>
              <a:t>of sustainability:</a:t>
            </a:r>
          </a:p>
        </p:txBody>
      </p:sp>
      <p:sp>
        <p:nvSpPr>
          <p:cNvPr id="12" name="TextBox 11"/>
          <p:cNvSpPr txBox="1"/>
          <p:nvPr/>
        </p:nvSpPr>
        <p:spPr>
          <a:xfrm>
            <a:off x="4455211" y="3545575"/>
            <a:ext cx="4062256" cy="1015663"/>
          </a:xfrm>
          <a:prstGeom prst="rect">
            <a:avLst/>
          </a:prstGeom>
          <a:noFill/>
        </p:spPr>
        <p:txBody>
          <a:bodyPr wrap="square" rtlCol="0">
            <a:spAutoFit/>
          </a:bodyPr>
          <a:lstStyle/>
          <a:p>
            <a:pPr marL="285750" indent="-285750">
              <a:buFont typeface="Arial" pitchFamily="34" charset="0"/>
              <a:buChar char="•"/>
            </a:pPr>
            <a:r>
              <a:rPr lang="en-US" sz="2000" b="1" u="sng" dirty="0">
                <a:solidFill>
                  <a:schemeClr val="bg1"/>
                </a:solidFill>
                <a:latin typeface="Times"/>
                <a:cs typeface="Times"/>
              </a:rPr>
              <a:t>E</a:t>
            </a:r>
            <a:r>
              <a:rPr lang="en-US" sz="2000" dirty="0">
                <a:solidFill>
                  <a:schemeClr val="bg1"/>
                </a:solidFill>
                <a:latin typeface="Times"/>
                <a:cs typeface="Times"/>
              </a:rPr>
              <a:t>nvironmentally sound</a:t>
            </a:r>
          </a:p>
          <a:p>
            <a:pPr marL="285750" indent="-285750">
              <a:buFont typeface="Arial" pitchFamily="34" charset="0"/>
              <a:buChar char="•"/>
            </a:pPr>
            <a:r>
              <a:rPr lang="en-US" sz="2000" b="1" u="sng" dirty="0">
                <a:solidFill>
                  <a:schemeClr val="bg1"/>
                </a:solidFill>
                <a:latin typeface="Times"/>
                <a:cs typeface="Times"/>
              </a:rPr>
              <a:t>E</a:t>
            </a:r>
            <a:r>
              <a:rPr lang="en-US" sz="2000" dirty="0">
                <a:solidFill>
                  <a:schemeClr val="bg1"/>
                </a:solidFill>
                <a:latin typeface="Times"/>
                <a:cs typeface="Times"/>
              </a:rPr>
              <a:t>conomically feasible</a:t>
            </a:r>
          </a:p>
          <a:p>
            <a:pPr marL="285750" indent="-285750">
              <a:buFont typeface="Arial" pitchFamily="34" charset="0"/>
              <a:buChar char="•"/>
            </a:pPr>
            <a:r>
              <a:rPr lang="en-US" sz="2000" dirty="0">
                <a:solidFill>
                  <a:schemeClr val="bg1"/>
                </a:solidFill>
                <a:latin typeface="Times"/>
                <a:cs typeface="Times"/>
              </a:rPr>
              <a:t>Socially </a:t>
            </a:r>
            <a:r>
              <a:rPr lang="en-US" sz="2000" b="1" u="sng" dirty="0">
                <a:solidFill>
                  <a:schemeClr val="bg1"/>
                </a:solidFill>
                <a:latin typeface="Times"/>
                <a:cs typeface="Times"/>
              </a:rPr>
              <a:t>E</a:t>
            </a:r>
            <a:r>
              <a:rPr lang="en-US" sz="2000" dirty="0">
                <a:solidFill>
                  <a:schemeClr val="bg1"/>
                </a:solidFill>
                <a:latin typeface="Times"/>
                <a:cs typeface="Times"/>
              </a:rPr>
              <a:t>quitable practices</a:t>
            </a:r>
          </a:p>
        </p:txBody>
      </p:sp>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3" name="Picture 12" descr="DISCOVER-CALIFORNIA.png"/>
          <p:cNvPicPr>
            <a:picLocks noChangeAspect="1"/>
          </p:cNvPicPr>
          <p:nvPr/>
        </p:nvPicPr>
        <p:blipFill>
          <a:blip r:embed="rId4"/>
          <a:stretch>
            <a:fillRect/>
          </a:stretch>
        </p:blipFill>
        <p:spPr>
          <a:xfrm>
            <a:off x="334501" y="730918"/>
            <a:ext cx="6142964" cy="480058"/>
          </a:xfrm>
          <a:prstGeom prst="rect">
            <a:avLst/>
          </a:prstGeom>
        </p:spPr>
      </p:pic>
      <p:sp>
        <p:nvSpPr>
          <p:cNvPr id="15"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lang="en-US" sz="1600" b="1" noProof="0" dirty="0">
                <a:latin typeface="Georgia" pitchFamily="18" charset="0"/>
                <a:ea typeface="+mj-ea"/>
                <a:cs typeface="+mj-cs"/>
              </a:rPr>
              <a:t> THREE  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4400" y="1577045"/>
            <a:ext cx="2984403" cy="4473109"/>
          </a:xfrm>
          <a:prstGeom prst="rect">
            <a:avLst/>
          </a:prstGeom>
        </p:spPr>
      </p:pic>
    </p:spTree>
    <p:extLst>
      <p:ext uri="{BB962C8B-B14F-4D97-AF65-F5344CB8AC3E}">
        <p14:creationId xmlns:p14="http://schemas.microsoft.com/office/powerpoint/2010/main" val="31859323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2" name="TextBox 11"/>
          <p:cNvSpPr txBox="1"/>
          <p:nvPr/>
        </p:nvSpPr>
        <p:spPr>
          <a:xfrm>
            <a:off x="666999" y="1995879"/>
            <a:ext cx="4062256" cy="3693319"/>
          </a:xfrm>
          <a:prstGeom prst="rect">
            <a:avLst/>
          </a:prstGeom>
          <a:noFill/>
        </p:spPr>
        <p:txBody>
          <a:bodyPr wrap="square" rtlCol="0">
            <a:spAutoFit/>
          </a:bodyPr>
          <a:lstStyle/>
          <a:p>
            <a:pPr marL="285750" indent="-285750">
              <a:buFont typeface="Arial" pitchFamily="34" charset="0"/>
              <a:buChar char="•"/>
            </a:pPr>
            <a:r>
              <a:rPr lang="en-US" dirty="0">
                <a:solidFill>
                  <a:schemeClr val="bg1"/>
                </a:solidFill>
                <a:latin typeface="Times"/>
                <a:cs typeface="Times"/>
              </a:rPr>
              <a:t>Managing vineyards for sustainability and quality fruit</a:t>
            </a:r>
          </a:p>
          <a:p>
            <a:pPr marL="285750" indent="-285750">
              <a:buFont typeface="Arial" pitchFamily="34" charset="0"/>
              <a:buChar char="•"/>
            </a:pPr>
            <a:r>
              <a:rPr lang="en-US" dirty="0">
                <a:solidFill>
                  <a:schemeClr val="bg1"/>
                </a:solidFill>
                <a:latin typeface="Times"/>
                <a:cs typeface="Times"/>
              </a:rPr>
              <a:t>Conserving water and energy</a:t>
            </a:r>
          </a:p>
          <a:p>
            <a:pPr marL="285750" indent="-285750">
              <a:buFont typeface="Arial" pitchFamily="34" charset="0"/>
              <a:buChar char="•"/>
            </a:pPr>
            <a:r>
              <a:rPr lang="en-US" dirty="0">
                <a:solidFill>
                  <a:schemeClr val="bg1"/>
                </a:solidFill>
                <a:latin typeface="Times"/>
                <a:cs typeface="Times"/>
              </a:rPr>
              <a:t>Protecting air and water quality</a:t>
            </a:r>
          </a:p>
          <a:p>
            <a:pPr marL="285750" indent="-285750">
              <a:buFont typeface="Arial" pitchFamily="34" charset="0"/>
              <a:buChar char="•"/>
            </a:pPr>
            <a:r>
              <a:rPr lang="en-US" dirty="0">
                <a:solidFill>
                  <a:schemeClr val="bg1"/>
                </a:solidFill>
                <a:latin typeface="Times"/>
                <a:cs typeface="Times"/>
              </a:rPr>
              <a:t>Maintaining healthy soil</a:t>
            </a:r>
          </a:p>
          <a:p>
            <a:pPr marL="285750" indent="-285750">
              <a:buFont typeface="Arial" pitchFamily="34" charset="0"/>
              <a:buChar char="•"/>
            </a:pPr>
            <a:r>
              <a:rPr lang="en-US" dirty="0">
                <a:solidFill>
                  <a:schemeClr val="bg1"/>
                </a:solidFill>
                <a:latin typeface="Times"/>
                <a:cs typeface="Times"/>
              </a:rPr>
              <a:t>Reducing pesticide use</a:t>
            </a:r>
          </a:p>
          <a:p>
            <a:pPr marL="285750" indent="-285750">
              <a:buFont typeface="Arial" pitchFamily="34" charset="0"/>
              <a:buChar char="•"/>
            </a:pPr>
            <a:r>
              <a:rPr lang="en-US" dirty="0">
                <a:solidFill>
                  <a:schemeClr val="bg1"/>
                </a:solidFill>
                <a:latin typeface="Times"/>
                <a:cs typeface="Times"/>
              </a:rPr>
              <a:t>Preserving local ecosystems and wildlife habitats</a:t>
            </a:r>
          </a:p>
          <a:p>
            <a:pPr marL="285750" indent="-285750">
              <a:buFont typeface="Arial" pitchFamily="34" charset="0"/>
              <a:buChar char="•"/>
            </a:pPr>
            <a:r>
              <a:rPr lang="en-US" dirty="0">
                <a:solidFill>
                  <a:schemeClr val="bg1"/>
                </a:solidFill>
                <a:latin typeface="Times"/>
                <a:cs typeface="Times"/>
              </a:rPr>
              <a:t>Recycling natural resources</a:t>
            </a:r>
          </a:p>
          <a:p>
            <a:pPr marL="285750" indent="-285750">
              <a:buFont typeface="Arial" pitchFamily="34" charset="0"/>
              <a:buChar char="•"/>
            </a:pPr>
            <a:r>
              <a:rPr lang="en-US" dirty="0">
                <a:solidFill>
                  <a:schemeClr val="bg1"/>
                </a:solidFill>
                <a:latin typeface="Times"/>
                <a:cs typeface="Times"/>
              </a:rPr>
              <a:t>Practicing environmentally preferred purchasing</a:t>
            </a:r>
          </a:p>
          <a:p>
            <a:pPr marL="285750" indent="-285750">
              <a:buFont typeface="Arial" pitchFamily="34" charset="0"/>
              <a:buChar char="•"/>
            </a:pPr>
            <a:r>
              <a:rPr lang="en-US" dirty="0">
                <a:solidFill>
                  <a:schemeClr val="bg1"/>
                </a:solidFill>
                <a:latin typeface="Times"/>
                <a:cs typeface="Times"/>
              </a:rPr>
              <a:t>Enhancing relations with employees and communities</a:t>
            </a:r>
          </a:p>
        </p:txBody>
      </p:sp>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4"/>
          <a:stretch>
            <a:fillRect/>
          </a:stretch>
        </p:blipFill>
        <p:spPr>
          <a:xfrm>
            <a:off x="334501" y="730918"/>
            <a:ext cx="6142964" cy="480058"/>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56048" y="1666658"/>
            <a:ext cx="3348631" cy="4369629"/>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lang="en-US" sz="1600" b="1" dirty="0">
                <a:latin typeface="Georgia" pitchFamily="18" charset="0"/>
                <a:ea typeface="+mj-ea"/>
                <a:cs typeface="+mj-cs"/>
              </a:rPr>
              <a:t>PRACTICES  IN  VINEYARDS &amp; WINERIES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pic>
        <p:nvPicPr>
          <p:cNvPr id="2" name="Picture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65715" y="1534693"/>
            <a:ext cx="3438964" cy="4572000"/>
          </a:xfrm>
          <a:prstGeom prst="rect">
            <a:avLst/>
          </a:prstGeom>
        </p:spPr>
      </p:pic>
    </p:spTree>
    <p:extLst>
      <p:ext uri="{BB962C8B-B14F-4D97-AF65-F5344CB8AC3E}">
        <p14:creationId xmlns:p14="http://schemas.microsoft.com/office/powerpoint/2010/main" val="596253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A-wines-RGB.jpg"/>
          <p:cNvPicPr>
            <a:picLocks noChangeAspect="1"/>
          </p:cNvPicPr>
          <p:nvPr/>
        </p:nvPicPr>
        <p:blipFill>
          <a:blip r:embed="rId3"/>
          <a:stretch>
            <a:fillRect/>
          </a:stretch>
        </p:blipFill>
        <p:spPr>
          <a:xfrm>
            <a:off x="7412691" y="211910"/>
            <a:ext cx="1412658" cy="1112468"/>
          </a:xfrm>
          <a:prstGeom prst="rect">
            <a:avLst/>
          </a:prstGeom>
        </p:spPr>
      </p:pic>
      <p:pic>
        <p:nvPicPr>
          <p:cNvPr id="12" name="Picture 11" descr="big-sur-14.jpg"/>
          <p:cNvPicPr>
            <a:picLocks noChangeAspect="1"/>
          </p:cNvPicPr>
          <p:nvPr/>
        </p:nvPicPr>
        <p:blipFill>
          <a:blip r:embed="rId4"/>
          <a:stretch>
            <a:fillRect/>
          </a:stretch>
        </p:blipFill>
        <p:spPr>
          <a:xfrm>
            <a:off x="379849" y="1451073"/>
            <a:ext cx="8445500" cy="4845050"/>
          </a:xfrm>
          <a:prstGeom prst="rect">
            <a:avLst/>
          </a:prstGeom>
        </p:spPr>
      </p:pic>
      <p:sp>
        <p:nvSpPr>
          <p:cNvPr id="10" name="Oval 9"/>
          <p:cNvSpPr/>
          <p:nvPr/>
        </p:nvSpPr>
        <p:spPr>
          <a:xfrm>
            <a:off x="2851484" y="2333064"/>
            <a:ext cx="3272590" cy="327259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2851483" y="3626756"/>
            <a:ext cx="3272591" cy="707886"/>
          </a:xfrm>
          <a:prstGeom prst="rect">
            <a:avLst/>
          </a:prstGeom>
          <a:noFill/>
        </p:spPr>
        <p:txBody>
          <a:bodyPr wrap="square" rtlCol="0">
            <a:spAutoFit/>
          </a:bodyPr>
          <a:lstStyle/>
          <a:p>
            <a:pPr algn="ctr"/>
            <a:r>
              <a:rPr lang="en-US" sz="2000" b="1" dirty="0">
                <a:solidFill>
                  <a:schemeClr val="accent6">
                    <a:lumMod val="75000"/>
                  </a:schemeClr>
                </a:solidFill>
                <a:latin typeface="Times" pitchFamily="18" charset="0"/>
                <a:cs typeface="Times" pitchFamily="18" charset="0"/>
              </a:rPr>
              <a:t>1850: </a:t>
            </a:r>
            <a:r>
              <a:rPr lang="en-US" sz="2000" dirty="0">
                <a:latin typeface="Times" pitchFamily="18" charset="0"/>
                <a:cs typeface="Times" pitchFamily="18" charset="0"/>
              </a:rPr>
              <a:t>210,000  9-liter cases produced in California</a:t>
            </a:r>
          </a:p>
        </p:txBody>
      </p:sp>
      <p:sp>
        <p:nvSpPr>
          <p:cNvPr id="15" name="TextBox 14"/>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6" name="Picture 15" descr="DISCOVER-CALIFORNIA.png"/>
          <p:cNvPicPr>
            <a:picLocks noChangeAspect="1"/>
          </p:cNvPicPr>
          <p:nvPr/>
        </p:nvPicPr>
        <p:blipFill>
          <a:blip r:embed="rId5"/>
          <a:stretch>
            <a:fillRect/>
          </a:stretch>
        </p:blipFill>
        <p:spPr>
          <a:xfrm>
            <a:off x="334489" y="730918"/>
            <a:ext cx="6142990" cy="480059"/>
          </a:xfrm>
          <a:prstGeom prst="rect">
            <a:avLst/>
          </a:prstGeom>
        </p:spPr>
      </p:pic>
    </p:spTree>
    <p:extLst>
      <p:ext uri="{BB962C8B-B14F-4D97-AF65-F5344CB8AC3E}">
        <p14:creationId xmlns:p14="http://schemas.microsoft.com/office/powerpoint/2010/main" val="422050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307791" y="1612203"/>
            <a:ext cx="4333189" cy="1754326"/>
          </a:xfrm>
          <a:prstGeom prst="rect">
            <a:avLst/>
          </a:prstGeom>
          <a:noFill/>
        </p:spPr>
        <p:txBody>
          <a:bodyPr wrap="square" rtlCol="0">
            <a:spAutoFit/>
          </a:bodyPr>
          <a:lstStyle/>
          <a:p>
            <a:r>
              <a:rPr lang="en-US" b="1" dirty="0">
                <a:solidFill>
                  <a:srgbClr val="E46C0A"/>
                </a:solidFill>
                <a:latin typeface="Georgia"/>
                <a:cs typeface="Georgia"/>
              </a:rPr>
              <a:t>Certified California Sustainable Winegrowing (CCSW) </a:t>
            </a:r>
          </a:p>
          <a:p>
            <a:r>
              <a:rPr lang="en-US" dirty="0">
                <a:solidFill>
                  <a:schemeClr val="bg1"/>
                </a:solidFill>
                <a:latin typeface="Times"/>
                <a:cs typeface="Times"/>
              </a:rPr>
              <a:t>Based on the California Code of Sustainable Winegrowing, CCSW provides third-party verification of the adoption of practices and progress towards goals</a:t>
            </a:r>
          </a:p>
        </p:txBody>
      </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66659"/>
            <a:ext cx="3348628" cy="4369625"/>
          </a:xfrm>
          <a:prstGeom prst="rect">
            <a:avLst/>
          </a:prstGeom>
        </p:spPr>
      </p:pic>
      <p:sp>
        <p:nvSpPr>
          <p:cNvPr id="11" name="TextBox 10"/>
          <p:cNvSpPr txBox="1"/>
          <p:nvPr/>
        </p:nvSpPr>
        <p:spPr>
          <a:xfrm>
            <a:off x="4307790" y="3416961"/>
            <a:ext cx="3896701" cy="369332"/>
          </a:xfrm>
          <a:prstGeom prst="rect">
            <a:avLst/>
          </a:prstGeom>
          <a:noFill/>
        </p:spPr>
        <p:txBody>
          <a:bodyPr wrap="square" rtlCol="0">
            <a:spAutoFit/>
          </a:bodyPr>
          <a:lstStyle/>
          <a:p>
            <a:r>
              <a:rPr lang="en-US" dirty="0">
                <a:solidFill>
                  <a:schemeClr val="bg1"/>
                </a:solidFill>
                <a:latin typeface="Times"/>
                <a:cs typeface="Times"/>
              </a:rPr>
              <a:t>California certification programs:</a:t>
            </a:r>
          </a:p>
        </p:txBody>
      </p:sp>
      <p:sp>
        <p:nvSpPr>
          <p:cNvPr id="12" name="TextBox 11"/>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3" name="Picture 12" descr="DISCOVER-CALIFORNIA.png"/>
          <p:cNvPicPr>
            <a:picLocks noChangeAspect="1"/>
          </p:cNvPicPr>
          <p:nvPr/>
        </p:nvPicPr>
        <p:blipFill>
          <a:blip r:embed="rId5"/>
          <a:stretch>
            <a:fillRect/>
          </a:stretch>
        </p:blipFill>
        <p:spPr>
          <a:xfrm>
            <a:off x="334501" y="730918"/>
            <a:ext cx="6142964" cy="480058"/>
          </a:xfrm>
          <a:prstGeom prst="rect">
            <a:avLst/>
          </a:prstGeom>
        </p:spPr>
      </p:pic>
      <p:pic>
        <p:nvPicPr>
          <p:cNvPr id="2" name="Picture 1" descr="Slide 81 CCSW logo.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41115" y="3786292"/>
            <a:ext cx="1542976" cy="755319"/>
          </a:xfrm>
          <a:prstGeom prst="rect">
            <a:avLst/>
          </a:prstGeom>
        </p:spPr>
      </p:pic>
      <p:sp>
        <p:nvSpPr>
          <p:cNvPr id="15"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CERTIFIED  CALIFORNIA  SUSTAINABLE  WINEGROWING</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pic>
        <p:nvPicPr>
          <p:cNvPr id="19"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81625" y="5777895"/>
            <a:ext cx="2090141" cy="407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851456" y="4698595"/>
            <a:ext cx="457143" cy="99142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4" descr="SIP%20Certified_without%20tagline"/>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581900" y="4805241"/>
            <a:ext cx="838928" cy="8688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5"/>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129647" y="4722822"/>
            <a:ext cx="514350" cy="9429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588845" y="4795716"/>
            <a:ext cx="824683" cy="82468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9" descr="Napa Green Certified Winery"/>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4448175" y="4722822"/>
            <a:ext cx="514350" cy="94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9115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1780013"/>
            <a:ext cx="3896701" cy="415498"/>
          </a:xfrm>
          <a:prstGeom prst="rect">
            <a:avLst/>
          </a:prstGeom>
          <a:noFill/>
        </p:spPr>
        <p:txBody>
          <a:bodyPr wrap="square" rtlCol="0">
            <a:spAutoFit/>
          </a:bodyPr>
          <a:lstStyle/>
          <a:p>
            <a:r>
              <a:rPr lang="en-US" sz="2100" b="1" dirty="0">
                <a:solidFill>
                  <a:srgbClr val="E46C0A"/>
                </a:solidFill>
                <a:latin typeface="Times"/>
                <a:cs typeface="Times"/>
              </a:rPr>
              <a:t>Organic</a:t>
            </a:r>
          </a:p>
        </p:txBody>
      </p:sp>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63700"/>
            <a:ext cx="3348631" cy="4375545"/>
          </a:xfrm>
          <a:prstGeom prst="rect">
            <a:avLst/>
          </a:prstGeom>
        </p:spPr>
      </p:pic>
      <p:sp>
        <p:nvSpPr>
          <p:cNvPr id="12" name="TextBox 11"/>
          <p:cNvSpPr txBox="1"/>
          <p:nvPr/>
        </p:nvSpPr>
        <p:spPr>
          <a:xfrm>
            <a:off x="4455211" y="2298255"/>
            <a:ext cx="4062256" cy="3693319"/>
          </a:xfrm>
          <a:prstGeom prst="rect">
            <a:avLst/>
          </a:prstGeom>
          <a:noFill/>
        </p:spPr>
        <p:txBody>
          <a:bodyPr wrap="square" rtlCol="0">
            <a:spAutoFit/>
          </a:bodyPr>
          <a:lstStyle/>
          <a:p>
            <a:r>
              <a:rPr lang="en-US" dirty="0">
                <a:solidFill>
                  <a:schemeClr val="bg1"/>
                </a:solidFill>
                <a:latin typeface="Times"/>
                <a:cs typeface="Times"/>
              </a:rPr>
              <a:t>Wines “made with organically grown grapes” come from vineyards that follow the guidelines set by the U.S.  National Organic Program:</a:t>
            </a:r>
          </a:p>
          <a:p>
            <a:pPr marL="285750" indent="-285750">
              <a:buFont typeface="Arial" pitchFamily="34" charset="0"/>
              <a:buChar char="•"/>
            </a:pPr>
            <a:r>
              <a:rPr lang="en-US" dirty="0">
                <a:solidFill>
                  <a:schemeClr val="bg1"/>
                </a:solidFill>
                <a:latin typeface="Times"/>
                <a:cs typeface="Times"/>
              </a:rPr>
              <a:t>No synthetic pesticides or nonorganic chemicals</a:t>
            </a:r>
          </a:p>
          <a:p>
            <a:pPr marL="285750" indent="-285750">
              <a:buFont typeface="Arial" pitchFamily="34" charset="0"/>
              <a:buChar char="•"/>
            </a:pPr>
            <a:r>
              <a:rPr lang="en-US" dirty="0">
                <a:solidFill>
                  <a:schemeClr val="bg1"/>
                </a:solidFill>
                <a:latin typeface="Times"/>
                <a:cs typeface="Times"/>
              </a:rPr>
              <a:t>Natural alternatives to soil enrichment and managing pests, weeds and vine disease</a:t>
            </a:r>
          </a:p>
          <a:p>
            <a:pPr marL="285750" indent="-285750">
              <a:buFont typeface="Arial" pitchFamily="34" charset="0"/>
              <a:buChar char="•"/>
            </a:pPr>
            <a:r>
              <a:rPr lang="en-US" dirty="0">
                <a:solidFill>
                  <a:schemeClr val="bg1"/>
                </a:solidFill>
                <a:latin typeface="Times" pitchFamily="18" charset="0"/>
                <a:cs typeface="Times" pitchFamily="18" charset="0"/>
              </a:rPr>
              <a:t>In addition to being made with organically grown grapes, wines labeled “organic” cannot have added sulfites to prolong shelf life</a:t>
            </a:r>
          </a:p>
        </p:txBody>
      </p:sp>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5"/>
          <a:stretch>
            <a:fillRect/>
          </a:stretch>
        </p:blipFill>
        <p:spPr>
          <a:xfrm>
            <a:off x="334501" y="730918"/>
            <a:ext cx="6142964" cy="480058"/>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lang="en-US" sz="1600" b="1" dirty="0">
                <a:latin typeface="Georgia" pitchFamily="18" charset="0"/>
                <a:ea typeface="+mj-ea"/>
                <a:cs typeface="+mj-cs"/>
              </a:rPr>
              <a:t>ORGANIC</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2483873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713131" y="1964358"/>
            <a:ext cx="3896701" cy="415498"/>
          </a:xfrm>
          <a:prstGeom prst="rect">
            <a:avLst/>
          </a:prstGeom>
          <a:noFill/>
        </p:spPr>
        <p:txBody>
          <a:bodyPr wrap="square" rtlCol="0">
            <a:spAutoFit/>
          </a:bodyPr>
          <a:lstStyle/>
          <a:p>
            <a:r>
              <a:rPr lang="en-US" sz="2100" b="1" dirty="0">
                <a:solidFill>
                  <a:srgbClr val="E46C0A"/>
                </a:solidFill>
                <a:latin typeface="Times"/>
                <a:cs typeface="Times"/>
              </a:rPr>
              <a:t>Biodynamic</a:t>
            </a:r>
          </a:p>
        </p:txBody>
      </p:sp>
      <p:sp>
        <p:nvSpPr>
          <p:cNvPr id="12" name="TextBox 11"/>
          <p:cNvSpPr txBox="1"/>
          <p:nvPr/>
        </p:nvSpPr>
        <p:spPr>
          <a:xfrm>
            <a:off x="713131" y="2498263"/>
            <a:ext cx="4062256" cy="3139321"/>
          </a:xfrm>
          <a:prstGeom prst="rect">
            <a:avLst/>
          </a:prstGeom>
          <a:noFill/>
        </p:spPr>
        <p:txBody>
          <a:bodyPr wrap="square" rtlCol="0">
            <a:spAutoFit/>
          </a:bodyPr>
          <a:lstStyle/>
          <a:p>
            <a:r>
              <a:rPr lang="en-US" dirty="0">
                <a:solidFill>
                  <a:schemeClr val="bg1"/>
                </a:solidFill>
                <a:latin typeface="Times"/>
                <a:cs typeface="Times"/>
              </a:rPr>
              <a:t>Biodynamic farming treats the vineyard as a closed system. </a:t>
            </a:r>
          </a:p>
          <a:p>
            <a:endParaRPr lang="en-US" dirty="0">
              <a:solidFill>
                <a:schemeClr val="bg1"/>
              </a:solidFill>
              <a:latin typeface="Times"/>
              <a:cs typeface="Times"/>
            </a:endParaRPr>
          </a:p>
          <a:p>
            <a:pPr marL="285750" indent="-285750">
              <a:buFont typeface="Arial" pitchFamily="34" charset="0"/>
              <a:buChar char="•"/>
            </a:pPr>
            <a:r>
              <a:rPr lang="en-US" dirty="0">
                <a:solidFill>
                  <a:schemeClr val="bg1"/>
                </a:solidFill>
                <a:latin typeface="Times"/>
                <a:cs typeface="Times"/>
              </a:rPr>
              <a:t>No synthetic pesticides or nonorganic chemicals</a:t>
            </a:r>
          </a:p>
          <a:p>
            <a:pPr marL="285750" indent="-285750">
              <a:buFont typeface="Arial" pitchFamily="34" charset="0"/>
              <a:buChar char="•"/>
            </a:pPr>
            <a:r>
              <a:rPr lang="en-US" dirty="0">
                <a:solidFill>
                  <a:schemeClr val="bg1"/>
                </a:solidFill>
                <a:latin typeface="Times"/>
                <a:cs typeface="Times"/>
              </a:rPr>
              <a:t>Compost teas and natural preparations to enrich soil and promote microorganisms</a:t>
            </a:r>
          </a:p>
          <a:p>
            <a:pPr marL="285750" indent="-285750">
              <a:buFont typeface="Arial" pitchFamily="34" charset="0"/>
              <a:buChar char="•"/>
            </a:pPr>
            <a:r>
              <a:rPr lang="en-US" dirty="0">
                <a:solidFill>
                  <a:schemeClr val="bg1"/>
                </a:solidFill>
                <a:latin typeface="Times"/>
                <a:cs typeface="Times"/>
              </a:rPr>
              <a:t>Insectaries to control pests</a:t>
            </a:r>
          </a:p>
          <a:p>
            <a:pPr marL="285750" indent="-285750">
              <a:buFont typeface="Arial" pitchFamily="34" charset="0"/>
              <a:buChar char="•"/>
            </a:pPr>
            <a:r>
              <a:rPr lang="en-US" dirty="0">
                <a:solidFill>
                  <a:schemeClr val="bg1"/>
                </a:solidFill>
                <a:latin typeface="Times"/>
                <a:cs typeface="Times"/>
              </a:rPr>
              <a:t>Planting and pruning determined by the phases of the moon</a:t>
            </a:r>
          </a:p>
        </p:txBody>
      </p:sp>
      <p:sp>
        <p:nvSpPr>
          <p:cNvPr id="13" name="TextBox 12"/>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5" name="Picture 14" descr="DISCOVER-CALIFORNIA.png"/>
          <p:cNvPicPr>
            <a:picLocks noChangeAspect="1"/>
          </p:cNvPicPr>
          <p:nvPr/>
        </p:nvPicPr>
        <p:blipFill>
          <a:blip r:embed="rId4"/>
          <a:stretch>
            <a:fillRect/>
          </a:stretch>
        </p:blipFill>
        <p:spPr>
          <a:xfrm>
            <a:off x="334501" y="730918"/>
            <a:ext cx="6142964" cy="480058"/>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lang="en-US" sz="1600" b="1" dirty="0">
                <a:latin typeface="Georgia" pitchFamily="18" charset="0"/>
                <a:ea typeface="+mj-ea"/>
                <a:cs typeface="+mj-cs"/>
              </a:rPr>
              <a:t>BIODYNAMIC</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75185" y="1531172"/>
            <a:ext cx="3343835" cy="4374776"/>
          </a:xfrm>
          <a:prstGeom prst="rect">
            <a:avLst/>
          </a:prstGeom>
        </p:spPr>
      </p:pic>
    </p:spTree>
    <p:extLst>
      <p:ext uri="{BB962C8B-B14F-4D97-AF65-F5344CB8AC3E}">
        <p14:creationId xmlns:p14="http://schemas.microsoft.com/office/powerpoint/2010/main" val="16367776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ig-sur-14.jpg"/>
          <p:cNvPicPr>
            <a:picLocks noChangeAspect="1"/>
          </p:cNvPicPr>
          <p:nvPr/>
        </p:nvPicPr>
        <p:blipFill>
          <a:blip r:embed="rId3"/>
          <a:stretch>
            <a:fillRect/>
          </a:stretch>
        </p:blipFill>
        <p:spPr>
          <a:xfrm>
            <a:off x="368509" y="1451073"/>
            <a:ext cx="8445500" cy="4845050"/>
          </a:xfrm>
          <a:prstGeom prst="rect">
            <a:avLst/>
          </a:prstGeom>
        </p:spPr>
      </p:pic>
      <p:sp>
        <p:nvSpPr>
          <p:cNvPr id="14" name="Oval 13"/>
          <p:cNvSpPr/>
          <p:nvPr/>
        </p:nvSpPr>
        <p:spPr>
          <a:xfrm>
            <a:off x="2851484" y="2333064"/>
            <a:ext cx="3272590" cy="327259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1" name="TextBox 10"/>
          <p:cNvSpPr txBox="1"/>
          <p:nvPr/>
        </p:nvSpPr>
        <p:spPr>
          <a:xfrm>
            <a:off x="2851483" y="3507694"/>
            <a:ext cx="3272591" cy="1015663"/>
          </a:xfrm>
          <a:prstGeom prst="rect">
            <a:avLst/>
          </a:prstGeom>
          <a:noFill/>
        </p:spPr>
        <p:txBody>
          <a:bodyPr wrap="square" rtlCol="0">
            <a:spAutoFit/>
          </a:bodyPr>
          <a:lstStyle/>
          <a:p>
            <a:pPr algn="ctr"/>
            <a:r>
              <a:rPr lang="en-US" sz="2000" dirty="0">
                <a:latin typeface="Times" pitchFamily="18" charset="0"/>
                <a:cs typeface="Times" pitchFamily="18" charset="0"/>
              </a:rPr>
              <a:t>“Good wine is a </a:t>
            </a:r>
          </a:p>
          <a:p>
            <a:pPr algn="ctr"/>
            <a:r>
              <a:rPr lang="en-US" sz="2000" dirty="0">
                <a:latin typeface="Times" pitchFamily="18" charset="0"/>
                <a:cs typeface="Times" pitchFamily="18" charset="0"/>
              </a:rPr>
              <a:t>necessity of life for me.”</a:t>
            </a:r>
          </a:p>
          <a:p>
            <a:pPr algn="ctr"/>
            <a:r>
              <a:rPr lang="en-US" sz="2000" i="1" dirty="0">
                <a:solidFill>
                  <a:srgbClr val="FFC907"/>
                </a:solidFill>
                <a:latin typeface="Times" pitchFamily="18" charset="0"/>
                <a:cs typeface="Times" pitchFamily="18" charset="0"/>
              </a:rPr>
              <a:t>Thomas Jefferson</a:t>
            </a:r>
          </a:p>
        </p:txBody>
      </p:sp>
      <p:sp>
        <p:nvSpPr>
          <p:cNvPr id="15" name="TextBox 14"/>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6" name="Picture 15" descr="DISCOVER-CALIFORNIA.png"/>
          <p:cNvPicPr>
            <a:picLocks noChangeAspect="1"/>
          </p:cNvPicPr>
          <p:nvPr/>
        </p:nvPicPr>
        <p:blipFill>
          <a:blip r:embed="rId5"/>
          <a:stretch>
            <a:fillRect/>
          </a:stretch>
        </p:blipFill>
        <p:spPr>
          <a:xfrm>
            <a:off x="334501" y="730918"/>
            <a:ext cx="6142964" cy="480058"/>
          </a:xfrm>
          <a:prstGeom prst="rect">
            <a:avLst/>
          </a:prstGeom>
        </p:spPr>
      </p:pic>
    </p:spTree>
    <p:extLst>
      <p:ext uri="{BB962C8B-B14F-4D97-AF65-F5344CB8AC3E}">
        <p14:creationId xmlns:p14="http://schemas.microsoft.com/office/powerpoint/2010/main" val="437970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300" y="5422856"/>
            <a:ext cx="8115299" cy="1120096"/>
          </a:xfrm>
        </p:spPr>
        <p:txBody>
          <a:bodyPr>
            <a:normAutofit/>
          </a:bodyPr>
          <a:lstStyle/>
          <a:p>
            <a:pPr marL="0" indent="0">
              <a:buNone/>
            </a:pPr>
            <a:r>
              <a:rPr lang="en-US" sz="1800" dirty="0">
                <a:latin typeface="Times"/>
                <a:cs typeface="Times"/>
              </a:rPr>
              <a:t>California cuisine is fusion at its finest and most flavorful</a:t>
            </a:r>
          </a:p>
          <a:p>
            <a:pPr marL="0" indent="0">
              <a:buNone/>
            </a:pPr>
            <a:r>
              <a:rPr lang="en-US" sz="1800" dirty="0">
                <a:latin typeface="Times"/>
                <a:cs typeface="Times"/>
              </a:rPr>
              <a:t>California wines pair extremely well with a vast array of food – from fresh California cuisine to the best local specialties from around the world</a:t>
            </a:r>
          </a:p>
        </p:txBody>
      </p:sp>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1" y="1398344"/>
            <a:ext cx="8483196" cy="3973708"/>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4" name="Picture 13" descr="DISCOVER-CALIFORNIA.png"/>
          <p:cNvPicPr>
            <a:picLocks noChangeAspect="1"/>
          </p:cNvPicPr>
          <p:nvPr/>
        </p:nvPicPr>
        <p:blipFill>
          <a:blip r:embed="rId5"/>
          <a:stretch>
            <a:fillRect/>
          </a:stretch>
        </p:blipFill>
        <p:spPr>
          <a:xfrm>
            <a:off x="334501" y="730918"/>
            <a:ext cx="6142964" cy="480057"/>
          </a:xfrm>
          <a:prstGeom prst="rect">
            <a:avLst/>
          </a:prstGeom>
        </p:spPr>
      </p:pic>
    </p:spTree>
    <p:extLst>
      <p:ext uri="{BB962C8B-B14F-4D97-AF65-F5344CB8AC3E}">
        <p14:creationId xmlns:p14="http://schemas.microsoft.com/office/powerpoint/2010/main" val="5036493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2115336"/>
            <a:ext cx="3896701" cy="3416320"/>
          </a:xfrm>
          <a:prstGeom prst="rect">
            <a:avLst/>
          </a:prstGeom>
          <a:noFill/>
        </p:spPr>
        <p:txBody>
          <a:bodyPr wrap="square" rtlCol="0">
            <a:spAutoFit/>
          </a:bodyPr>
          <a:lstStyle/>
          <a:p>
            <a:r>
              <a:rPr lang="en-US" b="1" dirty="0">
                <a:solidFill>
                  <a:srgbClr val="E46C0A"/>
                </a:solidFill>
                <a:latin typeface="Georgia"/>
                <a:cs typeface="Georgia"/>
              </a:rPr>
              <a:t>Cabernet Sauvignon </a:t>
            </a:r>
          </a:p>
          <a:p>
            <a:r>
              <a:rPr lang="en-US" dirty="0">
                <a:solidFill>
                  <a:schemeClr val="bg1"/>
                </a:solidFill>
                <a:latin typeface="Georgia"/>
                <a:cs typeface="Georgia"/>
              </a:rPr>
              <a:t>Pair with grass-fed beef, whether grilled, roasted, braised or stir-fried</a:t>
            </a:r>
          </a:p>
          <a:p>
            <a:r>
              <a:rPr lang="en-US" dirty="0">
                <a:solidFill>
                  <a:schemeClr val="bg1"/>
                </a:solidFill>
                <a:latin typeface="Georgia"/>
                <a:cs typeface="Georgia"/>
              </a:rPr>
              <a:t> 		</a:t>
            </a:r>
          </a:p>
          <a:p>
            <a:r>
              <a:rPr lang="en-US" b="1" dirty="0">
                <a:solidFill>
                  <a:srgbClr val="E46C0A"/>
                </a:solidFill>
                <a:latin typeface="Georgia"/>
                <a:cs typeface="Georgia"/>
              </a:rPr>
              <a:t>Petite Sirah</a:t>
            </a:r>
          </a:p>
          <a:p>
            <a:r>
              <a:rPr lang="en-US" dirty="0">
                <a:solidFill>
                  <a:schemeClr val="bg1"/>
                </a:solidFill>
                <a:latin typeface="Georgia"/>
                <a:cs typeface="Georgia"/>
              </a:rPr>
              <a:t>Pair with barbequed chicken, a cold roast beef sandwich with mustard, or mild blue cheeses</a:t>
            </a:r>
          </a:p>
          <a:p>
            <a:r>
              <a:rPr lang="en-US" dirty="0">
                <a:solidFill>
                  <a:schemeClr val="bg1"/>
                </a:solidFill>
                <a:latin typeface="Georgia"/>
                <a:cs typeface="Georgia"/>
              </a:rPr>
              <a:t> 		</a:t>
            </a:r>
          </a:p>
          <a:p>
            <a:r>
              <a:rPr lang="en-US" b="1" dirty="0">
                <a:solidFill>
                  <a:srgbClr val="E46C0A"/>
                </a:solidFill>
                <a:latin typeface="Georgia"/>
                <a:cs typeface="Georgia"/>
              </a:rPr>
              <a:t>Merlot</a:t>
            </a:r>
          </a:p>
          <a:p>
            <a:r>
              <a:rPr lang="en-US" dirty="0">
                <a:solidFill>
                  <a:schemeClr val="bg1"/>
                </a:solidFill>
                <a:latin typeface="Georgia"/>
                <a:cs typeface="Georgia"/>
              </a:rPr>
              <a:t>Pair with sautéed duck breast or roasted pork tenderloin</a:t>
            </a:r>
          </a:p>
        </p:txBody>
      </p:sp>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4"/>
          <a:stretch>
            <a:fillRect/>
          </a:stretch>
        </p:blipFill>
        <p:spPr>
          <a:xfrm>
            <a:off x="334501" y="730918"/>
            <a:ext cx="6142964" cy="480057"/>
          </a:xfrm>
          <a:prstGeom prst="rect">
            <a:avLst/>
          </a:prstGeom>
        </p:spPr>
      </p:pic>
      <p:sp>
        <p:nvSpPr>
          <p:cNvPr id="13"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PAIRING  WITH  CALIFORNIA  RED  WINES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27648" y="1663701"/>
            <a:ext cx="3348628" cy="4375540"/>
          </a:xfrm>
          <a:prstGeom prst="rect">
            <a:avLst/>
          </a:prstGeom>
        </p:spPr>
      </p:pic>
    </p:spTree>
    <p:extLst>
      <p:ext uri="{BB962C8B-B14F-4D97-AF65-F5344CB8AC3E}">
        <p14:creationId xmlns:p14="http://schemas.microsoft.com/office/powerpoint/2010/main" val="321945845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4425" y="1386840"/>
            <a:ext cx="7333735" cy="4586961"/>
          </a:xfrm>
          <a:prstGeom prst="rect">
            <a:avLst/>
          </a:prstGeom>
        </p:spPr>
      </p:pic>
      <p:pic>
        <p:nvPicPr>
          <p:cNvPr id="9" name="Picture 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5"/>
          <a:stretch>
            <a:fillRect/>
          </a:stretch>
        </p:blipFill>
        <p:spPr>
          <a:xfrm>
            <a:off x="334501" y="730918"/>
            <a:ext cx="6142964" cy="480057"/>
          </a:xfrm>
          <a:prstGeom prst="rect">
            <a:avLst/>
          </a:prstGeom>
        </p:spPr>
      </p:pic>
      <p:sp>
        <p:nvSpPr>
          <p:cNvPr id="13"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PAIRING  WITH  CALIFORNIA  RED  WINES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
        <p:nvSpPr>
          <p:cNvPr id="20" name="Rectangle 19"/>
          <p:cNvSpPr/>
          <p:nvPr/>
        </p:nvSpPr>
        <p:spPr>
          <a:xfrm>
            <a:off x="6339840" y="1386841"/>
            <a:ext cx="2378730" cy="4586960"/>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2"/>
          <p:cNvSpPr txBox="1">
            <a:spLocks/>
          </p:cNvSpPr>
          <p:nvPr/>
        </p:nvSpPr>
        <p:spPr>
          <a:xfrm>
            <a:off x="6393180" y="1767840"/>
            <a:ext cx="2349960" cy="3052021"/>
          </a:xfrm>
          <a:prstGeom prst="rect">
            <a:avLst/>
          </a:prstGeom>
        </p:spPr>
        <p:txBody>
          <a:bodyPr vert="horz" lIns="91440" tIns="45720" rIns="91440" bIns="45720" rtlCol="0">
            <a:noAutofit/>
          </a:bodyPr>
          <a:lstStyle/>
          <a:p>
            <a:r>
              <a:rPr lang="en-US" sz="1600" b="1" dirty="0">
                <a:solidFill>
                  <a:srgbClr val="E46C0A"/>
                </a:solidFill>
                <a:latin typeface="Times"/>
                <a:cs typeface="Times"/>
              </a:rPr>
              <a:t>Try this:</a:t>
            </a:r>
          </a:p>
          <a:p>
            <a:r>
              <a:rPr lang="en-US" sz="1600" dirty="0">
                <a:latin typeface="Times"/>
                <a:cs typeface="Times"/>
              </a:rPr>
              <a:t>Marinated Grilled Rib-eye Steak with Roasted Pepper Salsa and Fresh Corn Fritters </a:t>
            </a:r>
          </a:p>
          <a:p>
            <a:endParaRPr lang="en-US" sz="1600" b="1" dirty="0">
              <a:solidFill>
                <a:srgbClr val="E46C0A"/>
              </a:solidFill>
              <a:latin typeface="Times"/>
              <a:cs typeface="Times"/>
            </a:endParaRPr>
          </a:p>
          <a:p>
            <a:r>
              <a:rPr lang="en-US" sz="1600" dirty="0">
                <a:latin typeface="Times"/>
                <a:cs typeface="Times"/>
              </a:rPr>
              <a:t>This tender grilled steak with smoky, spiced salsa is served alongside crunchy fresh-corn fritters. </a:t>
            </a:r>
          </a:p>
          <a:p>
            <a:endParaRPr lang="en-US" sz="1600" dirty="0">
              <a:latin typeface="Times"/>
              <a:cs typeface="Times"/>
            </a:endParaRPr>
          </a:p>
          <a:p>
            <a:r>
              <a:rPr lang="en-US" sz="1600" dirty="0">
                <a:latin typeface="Times"/>
                <a:cs typeface="Times"/>
              </a:rPr>
              <a:t>Enjoy with California Cabernet Sauvignon or Cabernet Franc.</a:t>
            </a:r>
          </a:p>
          <a:p>
            <a:endParaRPr lang="en-US" sz="1600" dirty="0">
              <a:latin typeface="Times"/>
              <a:cs typeface="Times"/>
            </a:endParaRPr>
          </a:p>
        </p:txBody>
      </p:sp>
    </p:spTree>
    <p:extLst>
      <p:ext uri="{BB962C8B-B14F-4D97-AF65-F5344CB8AC3E}">
        <p14:creationId xmlns:p14="http://schemas.microsoft.com/office/powerpoint/2010/main" val="12410869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1827733"/>
            <a:ext cx="3896701" cy="3924152"/>
          </a:xfrm>
          <a:prstGeom prst="rect">
            <a:avLst/>
          </a:prstGeom>
          <a:noFill/>
        </p:spPr>
        <p:txBody>
          <a:bodyPr wrap="square" rtlCol="0">
            <a:spAutoFit/>
          </a:bodyPr>
          <a:lstStyle/>
          <a:p>
            <a:r>
              <a:rPr lang="en-US" b="1" dirty="0">
                <a:solidFill>
                  <a:srgbClr val="E46C0A"/>
                </a:solidFill>
                <a:latin typeface="Georgia"/>
                <a:cs typeface="Georgia"/>
              </a:rPr>
              <a:t>Pinot Noir</a:t>
            </a:r>
          </a:p>
          <a:p>
            <a:r>
              <a:rPr lang="en-US" dirty="0">
                <a:solidFill>
                  <a:schemeClr val="bg1"/>
                </a:solidFill>
                <a:latin typeface="Georgia"/>
                <a:cs typeface="Georgia"/>
              </a:rPr>
              <a:t>Pair with grilled wild salmon, roast leg of veal or dishes with wood-smoked bacon</a:t>
            </a:r>
          </a:p>
          <a:p>
            <a:endParaRPr lang="en-US" b="1" dirty="0">
              <a:solidFill>
                <a:schemeClr val="bg1"/>
              </a:solidFill>
              <a:latin typeface="Georgia"/>
              <a:cs typeface="Georgia"/>
            </a:endParaRPr>
          </a:p>
          <a:p>
            <a:r>
              <a:rPr lang="en-US" b="1" dirty="0">
                <a:solidFill>
                  <a:srgbClr val="E46C0A"/>
                </a:solidFill>
                <a:latin typeface="Georgia"/>
                <a:cs typeface="Georgia"/>
              </a:rPr>
              <a:t>Syrah</a:t>
            </a:r>
          </a:p>
          <a:p>
            <a:pPr>
              <a:spcAft>
                <a:spcPts val="1800"/>
              </a:spcAft>
            </a:pPr>
            <a:r>
              <a:rPr lang="en-US" dirty="0">
                <a:solidFill>
                  <a:schemeClr val="bg1"/>
                </a:solidFill>
                <a:latin typeface="Georgia"/>
                <a:cs typeface="Georgia"/>
              </a:rPr>
              <a:t>Pair with robust, hearty foods—from black bean chili with pork, to rich beef stews</a:t>
            </a:r>
            <a:r>
              <a:rPr lang="en-US" b="1" dirty="0">
                <a:solidFill>
                  <a:schemeClr val="bg1"/>
                </a:solidFill>
                <a:latin typeface="Georgia"/>
                <a:cs typeface="Georgia"/>
              </a:rPr>
              <a:t> </a:t>
            </a:r>
          </a:p>
          <a:p>
            <a:r>
              <a:rPr lang="en-US" b="1" dirty="0">
                <a:solidFill>
                  <a:srgbClr val="E46C0A"/>
                </a:solidFill>
                <a:latin typeface="Georgia"/>
                <a:cs typeface="Georgia"/>
              </a:rPr>
              <a:t>Sangiovese</a:t>
            </a:r>
          </a:p>
          <a:p>
            <a:r>
              <a:rPr lang="en-US" dirty="0">
                <a:solidFill>
                  <a:schemeClr val="bg1"/>
                </a:solidFill>
                <a:latin typeface="Georgia"/>
                <a:cs typeface="Georgia"/>
              </a:rPr>
              <a:t>Pair with sausage and caramelized onions, or pork chops with </a:t>
            </a:r>
            <a:br>
              <a:rPr lang="en-US" dirty="0">
                <a:solidFill>
                  <a:schemeClr val="bg1"/>
                </a:solidFill>
                <a:latin typeface="Georgia"/>
                <a:cs typeface="Georgia"/>
              </a:rPr>
            </a:br>
            <a:r>
              <a:rPr lang="en-US" dirty="0">
                <a:solidFill>
                  <a:schemeClr val="bg1"/>
                </a:solidFill>
                <a:latin typeface="Georgia"/>
                <a:cs typeface="Georgia"/>
              </a:rPr>
              <a:t>plum conserve</a:t>
            </a:r>
          </a:p>
        </p:txBody>
      </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71704"/>
            <a:ext cx="3348628" cy="4359534"/>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3" name="Picture 12" descr="DISCOVER-CALIFORNIA.png"/>
          <p:cNvPicPr>
            <a:picLocks noChangeAspect="1"/>
          </p:cNvPicPr>
          <p:nvPr/>
        </p:nvPicPr>
        <p:blipFill>
          <a:blip r:embed="rId5"/>
          <a:stretch>
            <a:fillRect/>
          </a:stretch>
        </p:blipFill>
        <p:spPr>
          <a:xfrm>
            <a:off x="334501" y="730918"/>
            <a:ext cx="6142964" cy="480057"/>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PAIRING  WITH  CALIFORNIA  RED  WINES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38432625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4500" y="1396999"/>
            <a:ext cx="8504699" cy="4582274"/>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5"/>
          <a:stretch>
            <a:fillRect/>
          </a:stretch>
        </p:blipFill>
        <p:spPr>
          <a:xfrm>
            <a:off x="334501" y="730918"/>
            <a:ext cx="6142964" cy="480057"/>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PAIRING  WITH  CALIFORNIA  RED  WINES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
        <p:nvSpPr>
          <p:cNvPr id="19" name="Rectangle 18"/>
          <p:cNvSpPr/>
          <p:nvPr/>
        </p:nvSpPr>
        <p:spPr>
          <a:xfrm>
            <a:off x="271003" y="3831140"/>
            <a:ext cx="3829286" cy="184234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ontent Placeholder 2"/>
          <p:cNvSpPr txBox="1">
            <a:spLocks/>
          </p:cNvSpPr>
          <p:nvPr/>
        </p:nvSpPr>
        <p:spPr>
          <a:xfrm>
            <a:off x="553994" y="3885567"/>
            <a:ext cx="3355795" cy="1642777"/>
          </a:xfrm>
          <a:prstGeom prst="rect">
            <a:avLst/>
          </a:prstGeom>
        </p:spPr>
        <p:txBody>
          <a:bodyPr vert="horz" lIns="91440" tIns="45720" rIns="91440" bIns="45720" rtlCol="0">
            <a:normAutofit lnSpcReduction="10000"/>
          </a:bodyPr>
          <a:lstStyle/>
          <a:p>
            <a:pPr>
              <a:lnSpc>
                <a:spcPct val="130000"/>
              </a:lnSpc>
            </a:pPr>
            <a:r>
              <a:rPr lang="en-US" sz="1400" b="1" dirty="0">
                <a:solidFill>
                  <a:srgbClr val="E46C0A"/>
                </a:solidFill>
                <a:latin typeface="Times"/>
                <a:cs typeface="Times"/>
              </a:rPr>
              <a:t>Try this: </a:t>
            </a:r>
            <a:br>
              <a:rPr lang="en-US" sz="1400" b="1" dirty="0">
                <a:solidFill>
                  <a:srgbClr val="E46C0A"/>
                </a:solidFill>
                <a:latin typeface="Times"/>
                <a:cs typeface="Times"/>
              </a:rPr>
            </a:br>
            <a:r>
              <a:rPr lang="en-US" sz="1400" dirty="0">
                <a:latin typeface="Georgia"/>
                <a:cs typeface="Georgia"/>
              </a:rPr>
              <a:t>Roasted Beets, Citrus and Fennel Salad</a:t>
            </a:r>
            <a:br>
              <a:rPr lang="en-US" sz="1400" dirty="0">
                <a:latin typeface="Georgia"/>
                <a:cs typeface="Georgia"/>
              </a:rPr>
            </a:br>
            <a:r>
              <a:rPr lang="en-US" sz="1400" dirty="0">
                <a:latin typeface="Georgia"/>
                <a:cs typeface="Georgia"/>
              </a:rPr>
              <a:t/>
            </a:r>
            <a:br>
              <a:rPr lang="en-US" sz="1400" dirty="0">
                <a:latin typeface="Georgia"/>
                <a:cs typeface="Georgia"/>
              </a:rPr>
            </a:br>
            <a:r>
              <a:rPr lang="en-US" sz="1400" dirty="0">
                <a:latin typeface="Georgia"/>
                <a:cs typeface="Georgia"/>
              </a:rPr>
              <a:t>A delicious combination of zesty citrus and roasted beets. Pair with California Pinot Gris or Pinot Noir</a:t>
            </a:r>
          </a:p>
        </p:txBody>
      </p:sp>
    </p:spTree>
    <p:extLst>
      <p:ext uri="{BB962C8B-B14F-4D97-AF65-F5344CB8AC3E}">
        <p14:creationId xmlns:p14="http://schemas.microsoft.com/office/powerpoint/2010/main" val="10682272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4"/>
          <a:stretch>
            <a:fillRect/>
          </a:stretch>
        </p:blipFill>
        <p:spPr>
          <a:xfrm>
            <a:off x="334501" y="730918"/>
            <a:ext cx="6142964" cy="480057"/>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PAIRING  WITH  CALIFORNIA  RED  WINES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
        <p:nvSpPr>
          <p:cNvPr id="13" name="TextBox 12"/>
          <p:cNvSpPr txBox="1"/>
          <p:nvPr/>
        </p:nvSpPr>
        <p:spPr>
          <a:xfrm>
            <a:off x="4455211" y="2273824"/>
            <a:ext cx="3896701" cy="3139321"/>
          </a:xfrm>
          <a:prstGeom prst="rect">
            <a:avLst/>
          </a:prstGeom>
          <a:noFill/>
        </p:spPr>
        <p:txBody>
          <a:bodyPr wrap="square" rtlCol="0">
            <a:spAutoFit/>
          </a:bodyPr>
          <a:lstStyle/>
          <a:p>
            <a:r>
              <a:rPr lang="en-US" b="1" dirty="0">
                <a:solidFill>
                  <a:srgbClr val="E46C0A"/>
                </a:solidFill>
                <a:latin typeface="Georgia"/>
                <a:cs typeface="Georgia"/>
              </a:rPr>
              <a:t>Zinfandel </a:t>
            </a:r>
          </a:p>
          <a:p>
            <a:r>
              <a:rPr lang="en-US" dirty="0">
                <a:solidFill>
                  <a:schemeClr val="bg1"/>
                </a:solidFill>
                <a:latin typeface="Georgia"/>
                <a:cs typeface="Georgia"/>
              </a:rPr>
              <a:t>Pair with barbecued beef, Asian spiced pork ribs, or grilled coriander chicken served with sweet, salty, or spicy dipping sauces </a:t>
            </a:r>
          </a:p>
          <a:p>
            <a:r>
              <a:rPr lang="en-US" dirty="0">
                <a:solidFill>
                  <a:schemeClr val="bg1"/>
                </a:solidFill>
                <a:latin typeface="Georgia"/>
                <a:cs typeface="Georgia"/>
              </a:rPr>
              <a:t> </a:t>
            </a:r>
          </a:p>
          <a:p>
            <a:endParaRPr lang="en-US" dirty="0">
              <a:solidFill>
                <a:schemeClr val="bg1"/>
              </a:solidFill>
              <a:latin typeface="Georgia"/>
              <a:cs typeface="Georgia"/>
            </a:endParaRPr>
          </a:p>
          <a:p>
            <a:r>
              <a:rPr lang="en-US" b="1" dirty="0">
                <a:solidFill>
                  <a:srgbClr val="E46C0A"/>
                </a:solidFill>
                <a:latin typeface="Georgia"/>
                <a:cs typeface="Georgia"/>
              </a:rPr>
              <a:t>Red Blends</a:t>
            </a:r>
          </a:p>
          <a:p>
            <a:r>
              <a:rPr lang="en-US" dirty="0">
                <a:solidFill>
                  <a:schemeClr val="bg1"/>
                </a:solidFill>
                <a:latin typeface="Georgia"/>
                <a:cs typeface="Georgia"/>
              </a:rPr>
              <a:t>Pair with pulled pork tacos, barbecued chicken wings, or slow-cooked short ribs</a:t>
            </a:r>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95528" y="1533144"/>
            <a:ext cx="3346704" cy="4370832"/>
          </a:xfrm>
          <a:prstGeom prst="rect">
            <a:avLst/>
          </a:prstGeom>
        </p:spPr>
      </p:pic>
    </p:spTree>
    <p:extLst>
      <p:ext uri="{BB962C8B-B14F-4D97-AF65-F5344CB8AC3E}">
        <p14:creationId xmlns:p14="http://schemas.microsoft.com/office/powerpoint/2010/main" val="4243418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pitchFamily="34" charset="0"/>
            </a:endParaRPr>
          </a:p>
        </p:txBody>
      </p:sp>
      <p:sp>
        <p:nvSpPr>
          <p:cNvPr id="3" name="Content Placeholder 2"/>
          <p:cNvSpPr>
            <a:spLocks noGrp="1"/>
          </p:cNvSpPr>
          <p:nvPr>
            <p:ph idx="4294967295"/>
          </p:nvPr>
        </p:nvSpPr>
        <p:spPr>
          <a:xfrm>
            <a:off x="4262178" y="1979110"/>
            <a:ext cx="4526222" cy="955501"/>
          </a:xfrm>
        </p:spPr>
        <p:txBody>
          <a:bodyPr>
            <a:noAutofit/>
          </a:bodyPr>
          <a:lstStyle/>
          <a:p>
            <a:pPr marL="0" indent="0">
              <a:spcAft>
                <a:spcPts val="600"/>
              </a:spcAft>
              <a:buNone/>
            </a:pPr>
            <a:r>
              <a:rPr lang="en-US" sz="1800" dirty="0">
                <a:solidFill>
                  <a:schemeClr val="bg1"/>
                </a:solidFill>
                <a:latin typeface="Georgia" pitchFamily="18" charset="0"/>
                <a:cs typeface="Times"/>
              </a:rPr>
              <a:t>First wine grapes in California planted by Franciscan missionary Father </a:t>
            </a:r>
            <a:r>
              <a:rPr lang="en-US" sz="1800" dirty="0" err="1">
                <a:solidFill>
                  <a:schemeClr val="bg1"/>
                </a:solidFill>
                <a:latin typeface="Georgia" pitchFamily="18" charset="0"/>
                <a:cs typeface="Times"/>
              </a:rPr>
              <a:t>Junipero</a:t>
            </a:r>
            <a:r>
              <a:rPr lang="en-US" sz="1800" dirty="0">
                <a:solidFill>
                  <a:schemeClr val="bg1"/>
                </a:solidFill>
                <a:latin typeface="Georgia" pitchFamily="18" charset="0"/>
                <a:cs typeface="Times"/>
              </a:rPr>
              <a:t> Serra at Mission San Diego de Alcala</a:t>
            </a:r>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0" name="TextBox 9"/>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sp>
        <p:nvSpPr>
          <p:cNvPr id="11" name="Content Placeholder 2"/>
          <p:cNvSpPr txBox="1">
            <a:spLocks/>
          </p:cNvSpPr>
          <p:nvPr/>
        </p:nvSpPr>
        <p:spPr>
          <a:xfrm>
            <a:off x="5003795" y="3814226"/>
            <a:ext cx="3559179" cy="206216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solidFill>
                <a:schemeClr val="bg1"/>
              </a:solidFill>
              <a:latin typeface="Georgia" pitchFamily="18" charset="0"/>
              <a:cs typeface="Times"/>
            </a:endParaRPr>
          </a:p>
        </p:txBody>
      </p:sp>
      <p:sp>
        <p:nvSpPr>
          <p:cNvPr id="2" name="TextBox 1"/>
          <p:cNvSpPr txBox="1"/>
          <p:nvPr/>
        </p:nvSpPr>
        <p:spPr>
          <a:xfrm>
            <a:off x="4205478" y="1504942"/>
            <a:ext cx="3346720" cy="584776"/>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1769</a:t>
            </a:r>
            <a:endParaRPr lang="en-US" b="1" spc="-300" dirty="0">
              <a:solidFill>
                <a:schemeClr val="accent6">
                  <a:lumMod val="75000"/>
                </a:schemeClr>
              </a:solidFill>
              <a:latin typeface="Trebuchet MS" pitchFamily="34" charset="0"/>
            </a:endParaRPr>
          </a:p>
        </p:txBody>
      </p:sp>
      <p:sp>
        <p:nvSpPr>
          <p:cNvPr id="13" name="TextBox 12"/>
          <p:cNvSpPr txBox="1"/>
          <p:nvPr/>
        </p:nvSpPr>
        <p:spPr>
          <a:xfrm>
            <a:off x="4205478" y="2934611"/>
            <a:ext cx="1134533" cy="584775"/>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1771</a:t>
            </a:r>
            <a:endParaRPr lang="en-US" b="1" spc="-300" dirty="0">
              <a:solidFill>
                <a:schemeClr val="accent6">
                  <a:lumMod val="75000"/>
                </a:schemeClr>
              </a:solidFill>
              <a:latin typeface="Trebuchet MS" pitchFamily="34" charset="0"/>
            </a:endParaRPr>
          </a:p>
        </p:txBody>
      </p:sp>
      <p:sp>
        <p:nvSpPr>
          <p:cNvPr id="20" name="Content Placeholder 2"/>
          <p:cNvSpPr txBox="1">
            <a:spLocks/>
          </p:cNvSpPr>
          <p:nvPr/>
        </p:nvSpPr>
        <p:spPr>
          <a:xfrm>
            <a:off x="4262178" y="3405986"/>
            <a:ext cx="3891021" cy="1254854"/>
          </a:xfrm>
          <a:prstGeom prst="rect">
            <a:avLst/>
          </a:prstGeom>
        </p:spPr>
        <p:txBody>
          <a:bodyPr vert="horz" lIns="91440" tIns="45720" rIns="91440" bIns="45720" rtlCol="0">
            <a:noAutofit/>
          </a:bodyPr>
          <a:lstStyle/>
          <a:p>
            <a:pPr>
              <a:spcAft>
                <a:spcPts val="600"/>
              </a:spcAft>
            </a:pPr>
            <a:r>
              <a:rPr lang="en-US" dirty="0">
                <a:solidFill>
                  <a:schemeClr val="bg1"/>
                </a:solidFill>
                <a:latin typeface="Georgia" pitchFamily="18" charset="0"/>
                <a:cs typeface="Times"/>
              </a:rPr>
              <a:t>The oldest winery in California, Mission San Gabriel, is founded near Los Angeles</a:t>
            </a:r>
          </a:p>
        </p:txBody>
      </p:sp>
      <p:pic>
        <p:nvPicPr>
          <p:cNvPr id="15" name="Picture 14" descr="DISCOVER-CALIFORNIA.png"/>
          <p:cNvPicPr>
            <a:picLocks noChangeAspect="1"/>
          </p:cNvPicPr>
          <p:nvPr/>
        </p:nvPicPr>
        <p:blipFill>
          <a:blip r:embed="rId4"/>
          <a:stretch>
            <a:fillRect/>
          </a:stretch>
        </p:blipFill>
        <p:spPr>
          <a:xfrm>
            <a:off x="334489" y="730918"/>
            <a:ext cx="6142990" cy="480059"/>
          </a:xfrm>
          <a:prstGeom prst="rect">
            <a:avLst/>
          </a:prstGeom>
        </p:spPr>
      </p:pic>
      <p:sp>
        <p:nvSpPr>
          <p:cNvPr id="14" name="TextBox 13"/>
          <p:cNvSpPr txBox="1"/>
          <p:nvPr/>
        </p:nvSpPr>
        <p:spPr>
          <a:xfrm>
            <a:off x="4205478" y="4369346"/>
            <a:ext cx="1134533" cy="584775"/>
          </a:xfrm>
          <a:prstGeom prst="rect">
            <a:avLst/>
          </a:prstGeom>
          <a:noFill/>
        </p:spPr>
        <p:txBody>
          <a:bodyPr wrap="square" rtlCol="0">
            <a:spAutoFit/>
          </a:bodyPr>
          <a:lstStyle/>
          <a:p>
            <a:r>
              <a:rPr lang="en-US" sz="3200" b="1" spc="-300" dirty="0">
                <a:solidFill>
                  <a:schemeClr val="accent6">
                    <a:lumMod val="75000"/>
                  </a:schemeClr>
                </a:solidFill>
                <a:latin typeface="Trebuchet MS" pitchFamily="34" charset="0"/>
              </a:rPr>
              <a:t>1833</a:t>
            </a:r>
            <a:endParaRPr lang="en-US" b="1" spc="-300" dirty="0">
              <a:solidFill>
                <a:schemeClr val="accent6">
                  <a:lumMod val="75000"/>
                </a:schemeClr>
              </a:solidFill>
              <a:latin typeface="Trebuchet MS" pitchFamily="34" charset="0"/>
            </a:endParaRPr>
          </a:p>
        </p:txBody>
      </p:sp>
      <p:sp>
        <p:nvSpPr>
          <p:cNvPr id="19" name="Content Placeholder 2"/>
          <p:cNvSpPr txBox="1">
            <a:spLocks/>
          </p:cNvSpPr>
          <p:nvPr/>
        </p:nvSpPr>
        <p:spPr>
          <a:xfrm>
            <a:off x="4262178" y="4840721"/>
            <a:ext cx="4300796" cy="1244907"/>
          </a:xfrm>
          <a:prstGeom prst="rect">
            <a:avLst/>
          </a:prstGeom>
        </p:spPr>
        <p:txBody>
          <a:bodyPr vert="horz" lIns="91440" tIns="45720" rIns="91440" bIns="45720" rtlCol="0">
            <a:noAutofit/>
          </a:bodyPr>
          <a:lstStyle/>
          <a:p>
            <a:pPr>
              <a:spcAft>
                <a:spcPts val="600"/>
              </a:spcAft>
            </a:pPr>
            <a:r>
              <a:rPr lang="en-US" dirty="0">
                <a:solidFill>
                  <a:schemeClr val="bg1"/>
                </a:solidFill>
                <a:latin typeface="Georgia" pitchFamily="18" charset="0"/>
                <a:cs typeface="Times"/>
              </a:rPr>
              <a:t>First imported vines from Europe brought in by California's first commercial winegrower, Jean-Louis </a:t>
            </a:r>
            <a:r>
              <a:rPr lang="en-US" dirty="0" err="1">
                <a:solidFill>
                  <a:schemeClr val="bg1"/>
                </a:solidFill>
                <a:latin typeface="Georgia" pitchFamily="18" charset="0"/>
                <a:cs typeface="Times"/>
              </a:rPr>
              <a:t>Vignes</a:t>
            </a:r>
            <a:r>
              <a:rPr lang="en-US" dirty="0">
                <a:solidFill>
                  <a:schemeClr val="bg1"/>
                </a:solidFill>
                <a:latin typeface="Georgia" pitchFamily="18" charset="0"/>
                <a:cs typeface="Times"/>
              </a:rPr>
              <a:t>, to Los Angeles area</a:t>
            </a:r>
          </a:p>
        </p:txBody>
      </p:sp>
      <p:pic>
        <p:nvPicPr>
          <p:cNvPr id="21" name="Picture 20"/>
          <p:cNvPicPr>
            <a:picLocks noChangeAspect="1"/>
          </p:cNvPicPr>
          <p:nvPr/>
        </p:nvPicPr>
        <p:blipFill>
          <a:blip r:embed="rId5"/>
          <a:stretch>
            <a:fillRect/>
          </a:stretch>
        </p:blipFill>
        <p:spPr>
          <a:xfrm>
            <a:off x="627648" y="1663700"/>
            <a:ext cx="3348631" cy="4375545"/>
          </a:xfrm>
          <a:prstGeom prst="rect">
            <a:avLst/>
          </a:prstGeom>
        </p:spPr>
      </p:pic>
    </p:spTree>
    <p:extLst>
      <p:ext uri="{BB962C8B-B14F-4D97-AF65-F5344CB8AC3E}">
        <p14:creationId xmlns:p14="http://schemas.microsoft.com/office/powerpoint/2010/main" val="21448428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r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7499" y="1396998"/>
            <a:ext cx="8496299" cy="4576803"/>
          </a:xfrm>
          <a:prstGeom prst="rect">
            <a:avLst/>
          </a:prstGeom>
        </p:spPr>
      </p:pic>
      <p:pic>
        <p:nvPicPr>
          <p:cNvPr id="9" name="Picture 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5"/>
          <a:stretch>
            <a:fillRect/>
          </a:stretch>
        </p:blipFill>
        <p:spPr>
          <a:xfrm>
            <a:off x="334501" y="730918"/>
            <a:ext cx="6142964" cy="480057"/>
          </a:xfrm>
          <a:prstGeom prst="rect">
            <a:avLst/>
          </a:prstGeom>
        </p:spPr>
      </p:pic>
      <p:sp>
        <p:nvSpPr>
          <p:cNvPr id="13"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PAIRING  WITH  CALIFORNIA  RED  WINES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
        <p:nvSpPr>
          <p:cNvPr id="20" name="Rectangle 19"/>
          <p:cNvSpPr/>
          <p:nvPr/>
        </p:nvSpPr>
        <p:spPr>
          <a:xfrm>
            <a:off x="5079785" y="2778854"/>
            <a:ext cx="3829286" cy="2978479"/>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2"/>
          <p:cNvSpPr txBox="1">
            <a:spLocks/>
          </p:cNvSpPr>
          <p:nvPr/>
        </p:nvSpPr>
        <p:spPr>
          <a:xfrm>
            <a:off x="5310535" y="2925447"/>
            <a:ext cx="3371646" cy="2397334"/>
          </a:xfrm>
          <a:prstGeom prst="rect">
            <a:avLst/>
          </a:prstGeom>
        </p:spPr>
        <p:txBody>
          <a:bodyPr vert="horz" lIns="91440" tIns="45720" rIns="91440" bIns="45720" rtlCol="0">
            <a:noAutofit/>
          </a:bodyPr>
          <a:lstStyle/>
          <a:p>
            <a:r>
              <a:rPr lang="en-US" sz="1600" b="1" dirty="0">
                <a:solidFill>
                  <a:srgbClr val="E46C0A"/>
                </a:solidFill>
                <a:latin typeface="Times"/>
                <a:cs typeface="Times"/>
              </a:rPr>
              <a:t>Try this:</a:t>
            </a:r>
          </a:p>
          <a:p>
            <a:pPr>
              <a:spcAft>
                <a:spcPts val="1200"/>
              </a:spcAft>
            </a:pPr>
            <a:r>
              <a:rPr lang="en-US" sz="1600" dirty="0">
                <a:latin typeface="Times"/>
                <a:cs typeface="Times"/>
              </a:rPr>
              <a:t>Slow Roasted Pork Shoulder</a:t>
            </a:r>
            <a:br>
              <a:rPr lang="en-US" sz="1600" dirty="0">
                <a:latin typeface="Times"/>
                <a:cs typeface="Times"/>
              </a:rPr>
            </a:br>
            <a:r>
              <a:rPr lang="en-US" sz="1600" dirty="0">
                <a:latin typeface="Times"/>
                <a:cs typeface="Times"/>
              </a:rPr>
              <a:t>with Carrots and Fresh Herbs</a:t>
            </a:r>
          </a:p>
          <a:p>
            <a:pPr>
              <a:spcAft>
                <a:spcPts val="1200"/>
              </a:spcAft>
            </a:pPr>
            <a:r>
              <a:rPr lang="en-US" sz="1600" dirty="0">
                <a:latin typeface="Times"/>
                <a:cs typeface="Times"/>
              </a:rPr>
              <a:t>This flavorful roast can be served hot with roasted carrots and savory pan drippings or cold, thinly sliced for sandwiches</a:t>
            </a:r>
          </a:p>
          <a:p>
            <a:r>
              <a:rPr lang="en-US" sz="1600" dirty="0">
                <a:latin typeface="Times"/>
                <a:cs typeface="Times"/>
              </a:rPr>
              <a:t>Pair with a California Zinfandel or Cabernet Sauvignon</a:t>
            </a:r>
          </a:p>
        </p:txBody>
      </p:sp>
    </p:spTree>
    <p:extLst>
      <p:ext uri="{BB962C8B-B14F-4D97-AF65-F5344CB8AC3E}">
        <p14:creationId xmlns:p14="http://schemas.microsoft.com/office/powerpoint/2010/main" val="30116153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2" y="1743081"/>
            <a:ext cx="3697988" cy="3693319"/>
          </a:xfrm>
          <a:prstGeom prst="rect">
            <a:avLst/>
          </a:prstGeom>
          <a:noFill/>
        </p:spPr>
        <p:txBody>
          <a:bodyPr wrap="square" rtlCol="0">
            <a:spAutoFit/>
          </a:bodyPr>
          <a:lstStyle/>
          <a:p>
            <a:r>
              <a:rPr lang="en-US" b="1" dirty="0">
                <a:solidFill>
                  <a:srgbClr val="E46C0A"/>
                </a:solidFill>
                <a:latin typeface="Georgia"/>
                <a:cs typeface="Georgia"/>
              </a:rPr>
              <a:t>Chardonnay</a:t>
            </a:r>
          </a:p>
          <a:p>
            <a:r>
              <a:rPr lang="en-US" dirty="0">
                <a:solidFill>
                  <a:schemeClr val="bg1"/>
                </a:solidFill>
                <a:latin typeface="Georgia"/>
                <a:cs typeface="Georgia"/>
              </a:rPr>
              <a:t>Pair with white fish, shellfish and free-range chicken – especially with creamy, buttery sauces.  </a:t>
            </a:r>
          </a:p>
          <a:p>
            <a:r>
              <a:rPr lang="en-US" b="1" dirty="0">
                <a:solidFill>
                  <a:schemeClr val="bg1"/>
                </a:solidFill>
                <a:latin typeface="Georgia"/>
                <a:cs typeface="Georgia"/>
              </a:rPr>
              <a:t> 	</a:t>
            </a:r>
          </a:p>
          <a:p>
            <a:r>
              <a:rPr lang="en-US" b="1" dirty="0">
                <a:solidFill>
                  <a:srgbClr val="E46C0A"/>
                </a:solidFill>
                <a:latin typeface="Georgia"/>
                <a:cs typeface="Georgia"/>
              </a:rPr>
              <a:t>Muscat/Moscato</a:t>
            </a:r>
          </a:p>
          <a:p>
            <a:r>
              <a:rPr lang="en-US" dirty="0">
                <a:solidFill>
                  <a:schemeClr val="bg1"/>
                </a:solidFill>
                <a:latin typeface="Georgia"/>
                <a:cs typeface="Georgia"/>
              </a:rPr>
              <a:t>Pair the many styles of </a:t>
            </a:r>
            <a:r>
              <a:rPr lang="en-US" dirty="0" err="1">
                <a:solidFill>
                  <a:schemeClr val="bg1"/>
                </a:solidFill>
                <a:latin typeface="Georgia"/>
                <a:cs typeface="Georgia"/>
              </a:rPr>
              <a:t>Moscato</a:t>
            </a:r>
            <a:r>
              <a:rPr lang="en-US" dirty="0">
                <a:solidFill>
                  <a:schemeClr val="bg1"/>
                </a:solidFill>
                <a:latin typeface="Georgia"/>
                <a:cs typeface="Georgia"/>
              </a:rPr>
              <a:t> with fruits and cheeses.</a:t>
            </a:r>
          </a:p>
          <a:p>
            <a:r>
              <a:rPr lang="en-US" b="1" dirty="0">
                <a:solidFill>
                  <a:schemeClr val="bg1"/>
                </a:solidFill>
                <a:latin typeface="Georgia"/>
                <a:cs typeface="Georgia"/>
              </a:rPr>
              <a:t> 		</a:t>
            </a:r>
          </a:p>
          <a:p>
            <a:r>
              <a:rPr lang="en-US" b="1" dirty="0">
                <a:solidFill>
                  <a:srgbClr val="E46C0A"/>
                </a:solidFill>
                <a:latin typeface="Georgia"/>
                <a:cs typeface="Georgia"/>
              </a:rPr>
              <a:t>Pinot Blanc</a:t>
            </a:r>
          </a:p>
          <a:p>
            <a:r>
              <a:rPr lang="en-US" dirty="0">
                <a:solidFill>
                  <a:schemeClr val="bg1"/>
                </a:solidFill>
                <a:latin typeface="Georgia"/>
                <a:cs typeface="Georgia"/>
              </a:rPr>
              <a:t>Pair with pasta with a fresh tomato-based sauce, or spicy noodles with shrimp.</a:t>
            </a:r>
          </a:p>
        </p:txBody>
      </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63701"/>
            <a:ext cx="3348626" cy="4375539"/>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5"/>
          <a:stretch>
            <a:fillRect/>
          </a:stretch>
        </p:blipFill>
        <p:spPr>
          <a:xfrm>
            <a:off x="334501" y="730918"/>
            <a:ext cx="6142964" cy="480057"/>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PAIRING  WITH  CALIFORNIA  WHITE  WINES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36889071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7500" y="1396999"/>
            <a:ext cx="8521700" cy="4591432"/>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5"/>
          <a:stretch>
            <a:fillRect/>
          </a:stretch>
        </p:blipFill>
        <p:spPr>
          <a:xfrm>
            <a:off x="334501" y="730918"/>
            <a:ext cx="6142964" cy="480057"/>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PAIRING  WITH  CALIFORNIA  WHITE  WINES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
        <p:nvSpPr>
          <p:cNvPr id="13" name="Rectangle 12"/>
          <p:cNvSpPr/>
          <p:nvPr/>
        </p:nvSpPr>
        <p:spPr>
          <a:xfrm>
            <a:off x="5177628" y="2805896"/>
            <a:ext cx="3829286" cy="2828627"/>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5310535" y="2925447"/>
            <a:ext cx="3371646" cy="2397334"/>
          </a:xfrm>
          <a:prstGeom prst="rect">
            <a:avLst/>
          </a:prstGeom>
        </p:spPr>
        <p:txBody>
          <a:bodyPr vert="horz" lIns="91440" tIns="45720" rIns="91440" bIns="45720" rtlCol="0">
            <a:noAutofit/>
          </a:bodyPr>
          <a:lstStyle/>
          <a:p>
            <a:r>
              <a:rPr lang="en-US" sz="1600" b="1" dirty="0">
                <a:solidFill>
                  <a:srgbClr val="E46C0A"/>
                </a:solidFill>
                <a:latin typeface="Times"/>
                <a:cs typeface="Times"/>
              </a:rPr>
              <a:t>Try this:</a:t>
            </a:r>
          </a:p>
          <a:p>
            <a:r>
              <a:rPr lang="en-US" sz="1600" dirty="0">
                <a:latin typeface="Times" pitchFamily="18" charset="0"/>
                <a:cs typeface="Times" pitchFamily="18" charset="0"/>
              </a:rPr>
              <a:t>California Mussels in Basil-Saffron White Wine Broth and Roasted Garlic with Sage and Rosemary</a:t>
            </a:r>
          </a:p>
          <a:p>
            <a:endParaRPr lang="en-US" sz="1600" dirty="0">
              <a:solidFill>
                <a:srgbClr val="FFFFFF"/>
              </a:solidFill>
              <a:latin typeface="Times" pitchFamily="18" charset="0"/>
              <a:cs typeface="Times" pitchFamily="18" charset="0"/>
            </a:endParaRPr>
          </a:p>
          <a:p>
            <a:r>
              <a:rPr lang="en-US" sz="1600" dirty="0">
                <a:latin typeface="Times" pitchFamily="18" charset="0"/>
                <a:cs typeface="Times" pitchFamily="18" charset="0"/>
              </a:rPr>
              <a:t>Saffron adds intrigue to this flavorful, aromatic seaside classic.  Serve with roasted garlic and herbs on rustic bread.  Pair with California Chardonnay or Pinot Gris.</a:t>
            </a:r>
            <a:endParaRPr lang="en-US" sz="1600" dirty="0">
              <a:solidFill>
                <a:srgbClr val="FFFFFF"/>
              </a:solidFill>
              <a:latin typeface="Times" pitchFamily="18" charset="0"/>
              <a:cs typeface="Times" pitchFamily="18" charset="0"/>
            </a:endParaRPr>
          </a:p>
        </p:txBody>
      </p:sp>
    </p:spTree>
    <p:extLst>
      <p:ext uri="{BB962C8B-B14F-4D97-AF65-F5344CB8AC3E}">
        <p14:creationId xmlns:p14="http://schemas.microsoft.com/office/powerpoint/2010/main" val="26755818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1" y="1663701"/>
            <a:ext cx="3896701" cy="4524316"/>
          </a:xfrm>
          <a:prstGeom prst="rect">
            <a:avLst/>
          </a:prstGeom>
          <a:noFill/>
        </p:spPr>
        <p:txBody>
          <a:bodyPr wrap="square" rtlCol="0">
            <a:spAutoFit/>
          </a:bodyPr>
          <a:lstStyle/>
          <a:p>
            <a:r>
              <a:rPr lang="en-US" b="1" dirty="0">
                <a:solidFill>
                  <a:srgbClr val="E46C0A"/>
                </a:solidFill>
                <a:latin typeface="Georgia"/>
                <a:cs typeface="Georgia"/>
              </a:rPr>
              <a:t>Pinot Gris/Pinot </a:t>
            </a:r>
            <a:r>
              <a:rPr lang="en-US" b="1" dirty="0" err="1">
                <a:solidFill>
                  <a:srgbClr val="E46C0A"/>
                </a:solidFill>
                <a:latin typeface="Georgia"/>
                <a:cs typeface="Georgia"/>
              </a:rPr>
              <a:t>Grigio</a:t>
            </a:r>
            <a:endParaRPr lang="en-US" b="1" dirty="0">
              <a:solidFill>
                <a:srgbClr val="E46C0A"/>
              </a:solidFill>
              <a:latin typeface="Georgia"/>
              <a:cs typeface="Georgia"/>
            </a:endParaRPr>
          </a:p>
          <a:p>
            <a:r>
              <a:rPr lang="en-US" dirty="0">
                <a:solidFill>
                  <a:schemeClr val="bg1"/>
                </a:solidFill>
                <a:latin typeface="Georgia"/>
                <a:cs typeface="Georgia"/>
              </a:rPr>
              <a:t>Pair with Thai spring rolls, spicy stir-fried chicken, or a bacon, lettuce and tomato sandwich on rustic country bread</a:t>
            </a:r>
          </a:p>
          <a:p>
            <a:r>
              <a:rPr lang="en-US" b="1" dirty="0">
                <a:solidFill>
                  <a:schemeClr val="bg1"/>
                </a:solidFill>
                <a:latin typeface="Georgia"/>
                <a:cs typeface="Georgia"/>
              </a:rPr>
              <a:t> 		</a:t>
            </a:r>
          </a:p>
          <a:p>
            <a:r>
              <a:rPr lang="en-US" b="1" dirty="0">
                <a:solidFill>
                  <a:srgbClr val="E46C0A"/>
                </a:solidFill>
                <a:latin typeface="Georgia"/>
                <a:cs typeface="Georgia"/>
              </a:rPr>
              <a:t>Sauvignon Blanc</a:t>
            </a:r>
          </a:p>
          <a:p>
            <a:r>
              <a:rPr lang="en-US" dirty="0">
                <a:solidFill>
                  <a:schemeClr val="bg1"/>
                </a:solidFill>
                <a:latin typeface="Georgia"/>
                <a:cs typeface="Georgia"/>
              </a:rPr>
              <a:t>Pair with wild mushroom soup, grilled red snapper, or asparagus – especially sautéed in garlic</a:t>
            </a:r>
          </a:p>
          <a:p>
            <a:endParaRPr lang="en-US" b="1" dirty="0">
              <a:solidFill>
                <a:schemeClr val="bg1"/>
              </a:solidFill>
              <a:latin typeface="Georgia"/>
              <a:cs typeface="Georgia"/>
            </a:endParaRPr>
          </a:p>
          <a:p>
            <a:r>
              <a:rPr lang="en-US" b="1" dirty="0">
                <a:solidFill>
                  <a:srgbClr val="E46C0A"/>
                </a:solidFill>
                <a:latin typeface="Georgia"/>
                <a:cs typeface="Georgia"/>
              </a:rPr>
              <a:t>Riesling</a:t>
            </a:r>
          </a:p>
          <a:p>
            <a:r>
              <a:rPr lang="en-US" dirty="0">
                <a:solidFill>
                  <a:schemeClr val="bg1"/>
                </a:solidFill>
                <a:latin typeface="Georgia"/>
                <a:cs typeface="Georgia"/>
              </a:rPr>
              <a:t>Pair with Tandoori chicken with mango chutney, Moroccan-spiced halibut, or pumpkin with coconut curry</a:t>
            </a:r>
          </a:p>
        </p:txBody>
      </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63702"/>
            <a:ext cx="3348626" cy="4375537"/>
          </a:xfrm>
          <a:prstGeom prst="rect">
            <a:avLst/>
          </a:prstGeom>
        </p:spPr>
      </p:pic>
      <p:sp>
        <p:nvSpPr>
          <p:cNvPr id="12" name="TextBox 11"/>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3" name="Picture 12" descr="DISCOVER-CALIFORNIA.png"/>
          <p:cNvPicPr>
            <a:picLocks noChangeAspect="1"/>
          </p:cNvPicPr>
          <p:nvPr/>
        </p:nvPicPr>
        <p:blipFill>
          <a:blip r:embed="rId5"/>
          <a:stretch>
            <a:fillRect/>
          </a:stretch>
        </p:blipFill>
        <p:spPr>
          <a:xfrm>
            <a:off x="334501" y="730918"/>
            <a:ext cx="6142964" cy="480057"/>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PAIRING  WITH  CALIFORNIA  WHITE  WINES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26005325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4"/>
          <a:stretch>
            <a:fillRect/>
          </a:stretch>
        </p:blipFill>
        <p:spPr>
          <a:xfrm>
            <a:off x="334501" y="730918"/>
            <a:ext cx="6142964" cy="480057"/>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PAIRING WITH CALIFORNIA </a:t>
            </a:r>
            <a:r>
              <a:rPr lang="en-US" sz="1600" b="1" dirty="0">
                <a:latin typeface="Georgia" pitchFamily="18" charset="0"/>
                <a:ea typeface="+mj-ea"/>
                <a:cs typeface="+mj-cs"/>
              </a:rPr>
              <a:t>WHITE</a:t>
            </a:r>
            <a:r>
              <a:rPr kumimoji="0" lang="en-US" sz="1600" b="1" i="0" u="none" strike="noStrike" kern="1200" cap="none" spc="0" normalizeH="0" baseline="0" noProof="0" dirty="0">
                <a:ln>
                  <a:noFill/>
                </a:ln>
                <a:effectLst/>
                <a:uLnTx/>
                <a:uFillTx/>
                <a:latin typeface="Georgia" pitchFamily="18" charset="0"/>
                <a:ea typeface="+mj-ea"/>
                <a:cs typeface="+mj-cs"/>
              </a:rPr>
              <a:t> WINES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
        <p:nvSpPr>
          <p:cNvPr id="13" name="Rectangle 12"/>
          <p:cNvSpPr/>
          <p:nvPr/>
        </p:nvSpPr>
        <p:spPr>
          <a:xfrm>
            <a:off x="5219083" y="2964774"/>
            <a:ext cx="3829286" cy="251688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5147" y="1403293"/>
            <a:ext cx="8503075" cy="4599148"/>
          </a:xfrm>
          <a:prstGeom prst="rect">
            <a:avLst/>
          </a:prstGeom>
        </p:spPr>
      </p:pic>
      <p:sp>
        <p:nvSpPr>
          <p:cNvPr id="14" name="Rectangle 13"/>
          <p:cNvSpPr/>
          <p:nvPr/>
        </p:nvSpPr>
        <p:spPr>
          <a:xfrm>
            <a:off x="5244741" y="3062856"/>
            <a:ext cx="3829286" cy="251688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5351990" y="3013619"/>
            <a:ext cx="3371646" cy="2397334"/>
          </a:xfrm>
          <a:prstGeom prst="rect">
            <a:avLst/>
          </a:prstGeom>
        </p:spPr>
        <p:txBody>
          <a:bodyPr vert="horz" lIns="91440" tIns="45720" rIns="91440" bIns="45720" rtlCol="0">
            <a:noAutofit/>
          </a:bodyPr>
          <a:lstStyle/>
          <a:p>
            <a:r>
              <a:rPr lang="en-US" sz="1600" b="1" dirty="0">
                <a:solidFill>
                  <a:srgbClr val="E46C0A"/>
                </a:solidFill>
                <a:latin typeface="Times"/>
                <a:cs typeface="Times"/>
              </a:rPr>
              <a:t>Try this:</a:t>
            </a:r>
          </a:p>
          <a:p>
            <a:r>
              <a:rPr lang="en-US" sz="1600" dirty="0">
                <a:latin typeface="Times"/>
                <a:cs typeface="Times"/>
              </a:rPr>
              <a:t>Watercress Salad with Sautéed Rainbow Trout, </a:t>
            </a:r>
            <a:r>
              <a:rPr lang="en-US" sz="1600" dirty="0" err="1">
                <a:latin typeface="Times"/>
                <a:cs typeface="Times"/>
              </a:rPr>
              <a:t>Manchego</a:t>
            </a:r>
            <a:r>
              <a:rPr lang="en-US" sz="1600" dirty="0">
                <a:latin typeface="Times"/>
                <a:cs typeface="Times"/>
              </a:rPr>
              <a:t> and Toasted Almonds </a:t>
            </a:r>
          </a:p>
          <a:p>
            <a:endParaRPr lang="en-US" sz="1400" dirty="0">
              <a:latin typeface="Times"/>
              <a:cs typeface="Times"/>
            </a:endParaRPr>
          </a:p>
          <a:p>
            <a:r>
              <a:rPr lang="en-US" sz="1600" dirty="0">
                <a:latin typeface="Times"/>
                <a:cs typeface="Times"/>
              </a:rPr>
              <a:t>The spicy flare of watercress and piquant flavors of </a:t>
            </a:r>
            <a:r>
              <a:rPr lang="en-US" sz="1600" dirty="0" err="1">
                <a:latin typeface="Times"/>
                <a:cs typeface="Times"/>
              </a:rPr>
              <a:t>Manchego</a:t>
            </a:r>
            <a:r>
              <a:rPr lang="en-US" sz="1600" dirty="0">
                <a:latin typeface="Times"/>
                <a:cs typeface="Times"/>
              </a:rPr>
              <a:t> give the mildness of fresh trout a delicious lift.  Pair with California Sauvignon Blanc or Pinot Gris.</a:t>
            </a:r>
          </a:p>
        </p:txBody>
      </p:sp>
    </p:spTree>
    <p:extLst>
      <p:ext uri="{BB962C8B-B14F-4D97-AF65-F5344CB8AC3E}">
        <p14:creationId xmlns:p14="http://schemas.microsoft.com/office/powerpoint/2010/main" val="3178072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2" y="2251032"/>
            <a:ext cx="3249456" cy="3139321"/>
          </a:xfrm>
          <a:prstGeom prst="rect">
            <a:avLst/>
          </a:prstGeom>
          <a:noFill/>
        </p:spPr>
        <p:txBody>
          <a:bodyPr wrap="square" rtlCol="0">
            <a:spAutoFit/>
          </a:bodyPr>
          <a:lstStyle/>
          <a:p>
            <a:r>
              <a:rPr lang="en-US" b="1" dirty="0">
                <a:solidFill>
                  <a:srgbClr val="E46C0A"/>
                </a:solidFill>
                <a:latin typeface="Georgia"/>
                <a:cs typeface="Georgia"/>
              </a:rPr>
              <a:t>Viognier</a:t>
            </a:r>
          </a:p>
          <a:p>
            <a:r>
              <a:rPr lang="en-US" dirty="0">
                <a:solidFill>
                  <a:schemeClr val="bg1"/>
                </a:solidFill>
                <a:latin typeface="Georgia"/>
                <a:cs typeface="Georgia"/>
              </a:rPr>
              <a:t>Pair with smoked oysters or mussels, or herb-roasted free-range chicken, goose or duck</a:t>
            </a:r>
          </a:p>
          <a:p>
            <a:endParaRPr lang="en-US" b="1" dirty="0">
              <a:solidFill>
                <a:schemeClr val="bg1"/>
              </a:solidFill>
              <a:latin typeface="Georgia"/>
              <a:cs typeface="Georgia"/>
            </a:endParaRPr>
          </a:p>
          <a:p>
            <a:r>
              <a:rPr lang="en-US" b="1" dirty="0">
                <a:solidFill>
                  <a:srgbClr val="E46C0A"/>
                </a:solidFill>
                <a:latin typeface="Georgia"/>
                <a:cs typeface="Georgia"/>
              </a:rPr>
              <a:t>White Blends</a:t>
            </a:r>
          </a:p>
          <a:p>
            <a:r>
              <a:rPr lang="en-US" dirty="0">
                <a:solidFill>
                  <a:schemeClr val="bg1"/>
                </a:solidFill>
                <a:latin typeface="Georgia"/>
                <a:cs typeface="Georgia"/>
              </a:rPr>
              <a:t>Pair with fresh seafood, cold roast chicken, creamy polenta, or a range of cheeses—from ricotta to triple crème, from goat cheese to dry Jack</a:t>
            </a:r>
          </a:p>
        </p:txBody>
      </p:sp>
      <p:pic>
        <p:nvPicPr>
          <p:cNvPr id="17" name="Picture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648" y="1666660"/>
            <a:ext cx="3348625" cy="4369621"/>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5"/>
          <a:stretch>
            <a:fillRect/>
          </a:stretch>
        </p:blipFill>
        <p:spPr>
          <a:xfrm>
            <a:off x="334501" y="730918"/>
            <a:ext cx="6142964" cy="480057"/>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PAIRING  WITH  CALIFORNIA  WHITE  WINES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Tree>
    <p:extLst>
      <p:ext uri="{BB962C8B-B14F-4D97-AF65-F5344CB8AC3E}">
        <p14:creationId xmlns:p14="http://schemas.microsoft.com/office/powerpoint/2010/main" val="32860609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ache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4500" y="1396999"/>
            <a:ext cx="8469403" cy="4567904"/>
          </a:xfrm>
          <a:prstGeom prst="rect">
            <a:avLst/>
          </a:prstGeom>
        </p:spPr>
      </p:pic>
      <p:pic>
        <p:nvPicPr>
          <p:cNvPr id="9" name="Picture 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5"/>
          <a:stretch>
            <a:fillRect/>
          </a:stretch>
        </p:blipFill>
        <p:spPr>
          <a:xfrm>
            <a:off x="334501" y="730918"/>
            <a:ext cx="6142964" cy="480057"/>
          </a:xfrm>
          <a:prstGeom prst="rect">
            <a:avLst/>
          </a:prstGeom>
        </p:spPr>
      </p:pic>
      <p:sp>
        <p:nvSpPr>
          <p:cNvPr id="10" name="Title 1"/>
          <p:cNvSpPr txBox="1">
            <a:spLocks/>
          </p:cNvSpPr>
          <p:nvPr/>
        </p:nvSpPr>
        <p:spPr>
          <a:xfrm>
            <a:off x="115137" y="202740"/>
            <a:ext cx="6879291" cy="463344"/>
          </a:xfrm>
          <a:prstGeom prst="rect">
            <a:avLst/>
          </a:prstGeom>
        </p:spPr>
        <p:txBody>
          <a:bodyPr vert="horz"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kumimoji="0" lang="en-US" sz="1600" b="1" i="0" u="none" strike="noStrike" kern="1200" cap="none" spc="0" normalizeH="0" baseline="0" noProof="0" dirty="0">
                <a:ln>
                  <a:noFill/>
                </a:ln>
                <a:effectLst/>
                <a:uLnTx/>
                <a:uFillTx/>
                <a:latin typeface="Georgia" pitchFamily="18" charset="0"/>
                <a:ea typeface="+mj-ea"/>
                <a:cs typeface="+mj-cs"/>
              </a:rPr>
              <a:t>PAIRING  WITH  CALIFORNIA  WHITE  WINES</a:t>
            </a:r>
            <a:endParaRPr kumimoji="0" lang="en-US" sz="1600" b="0" i="0" u="none" strike="noStrike" kern="1200" cap="none" spc="0" normalizeH="0" baseline="0" noProof="0" dirty="0">
              <a:ln>
                <a:noFill/>
              </a:ln>
              <a:effectLst/>
              <a:uLnTx/>
              <a:uFillTx/>
              <a:latin typeface="Georgia" pitchFamily="18" charset="0"/>
              <a:ea typeface="+mj-ea"/>
              <a:cs typeface="+mj-cs"/>
            </a:endParaRPr>
          </a:p>
        </p:txBody>
      </p:sp>
      <p:sp>
        <p:nvSpPr>
          <p:cNvPr id="13" name="Rectangle 12"/>
          <p:cNvSpPr/>
          <p:nvPr/>
        </p:nvSpPr>
        <p:spPr>
          <a:xfrm>
            <a:off x="5219083" y="2964774"/>
            <a:ext cx="3829286" cy="251688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ontent Placeholder 2"/>
          <p:cNvSpPr txBox="1">
            <a:spLocks/>
          </p:cNvSpPr>
          <p:nvPr/>
        </p:nvSpPr>
        <p:spPr>
          <a:xfrm>
            <a:off x="5351990" y="3043355"/>
            <a:ext cx="3371646" cy="2397334"/>
          </a:xfrm>
          <a:prstGeom prst="rect">
            <a:avLst/>
          </a:prstGeom>
        </p:spPr>
        <p:txBody>
          <a:bodyPr vert="horz" lIns="91440" tIns="45720" rIns="91440" bIns="45720" rtlCol="0">
            <a:noAutofit/>
          </a:bodyPr>
          <a:lstStyle/>
          <a:p>
            <a:r>
              <a:rPr lang="en-US" sz="1700" b="1" dirty="0">
                <a:solidFill>
                  <a:srgbClr val="E46C0A"/>
                </a:solidFill>
                <a:latin typeface="Times"/>
                <a:cs typeface="Times"/>
              </a:rPr>
              <a:t>Try this:</a:t>
            </a:r>
          </a:p>
          <a:p>
            <a:r>
              <a:rPr lang="en-US" sz="1600" dirty="0">
                <a:solidFill>
                  <a:srgbClr val="FFFFFF"/>
                </a:solidFill>
                <a:latin typeface="Georgia"/>
                <a:cs typeface="Georgia"/>
              </a:rPr>
              <a:t>Grilled Peaches Drizzled with an Aged Balsamic Reduction</a:t>
            </a:r>
          </a:p>
          <a:p>
            <a:endParaRPr lang="en-US" sz="1600" dirty="0">
              <a:solidFill>
                <a:srgbClr val="FFFFFF"/>
              </a:solidFill>
              <a:latin typeface="Georgia"/>
              <a:cs typeface="Georgia"/>
            </a:endParaRPr>
          </a:p>
          <a:p>
            <a:r>
              <a:rPr lang="en-US" sz="1600" dirty="0">
                <a:solidFill>
                  <a:srgbClr val="FFFFFF"/>
                </a:solidFill>
                <a:latin typeface="Georgia"/>
                <a:cs typeface="Georgia"/>
              </a:rPr>
              <a:t>Sweet, smoky, sharp, and creamy; this easy-to-make dessert can also be served cold on a warm summer night. Pair with California Pinot Noir or </a:t>
            </a:r>
            <a:r>
              <a:rPr lang="en-US" sz="1600" dirty="0" err="1">
                <a:solidFill>
                  <a:srgbClr val="FFFFFF"/>
                </a:solidFill>
                <a:latin typeface="Georgia"/>
                <a:cs typeface="Georgia"/>
              </a:rPr>
              <a:t>Viognier</a:t>
            </a:r>
            <a:endParaRPr lang="en-US" sz="1600" dirty="0">
              <a:solidFill>
                <a:srgbClr val="FFFFFF"/>
              </a:solidFill>
              <a:latin typeface="Georgia"/>
              <a:cs typeface="Georgia"/>
            </a:endParaRPr>
          </a:p>
        </p:txBody>
      </p:sp>
    </p:spTree>
    <p:extLst>
      <p:ext uri="{BB962C8B-B14F-4D97-AF65-F5344CB8AC3E}">
        <p14:creationId xmlns:p14="http://schemas.microsoft.com/office/powerpoint/2010/main" val="29358927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317500" y="1396999"/>
            <a:ext cx="8496299" cy="4847389"/>
          </a:xfrm>
          <a:prstGeom prst="rect">
            <a:avLst/>
          </a:prstGeom>
          <a:solidFill>
            <a:srgbClr val="FFFCD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CA-wines-RGB.jpg"/>
          <p:cNvPicPr>
            <a:picLocks noChangeAspect="1"/>
          </p:cNvPicPr>
          <p:nvPr/>
        </p:nvPicPr>
        <p:blipFill>
          <a:blip r:embed="rId3"/>
          <a:stretch>
            <a:fillRect/>
          </a:stretch>
        </p:blipFill>
        <p:spPr>
          <a:xfrm>
            <a:off x="7412691" y="211910"/>
            <a:ext cx="1412658" cy="1112468"/>
          </a:xfrm>
          <a:prstGeom prst="rect">
            <a:avLst/>
          </a:prstGeom>
        </p:spPr>
      </p:pic>
      <p:sp>
        <p:nvSpPr>
          <p:cNvPr id="14" name="TextBox 13"/>
          <p:cNvSpPr txBox="1"/>
          <p:nvPr/>
        </p:nvSpPr>
        <p:spPr>
          <a:xfrm>
            <a:off x="4455212" y="1974033"/>
            <a:ext cx="3896700" cy="3693319"/>
          </a:xfrm>
          <a:prstGeom prst="rect">
            <a:avLst/>
          </a:prstGeom>
          <a:noFill/>
        </p:spPr>
        <p:txBody>
          <a:bodyPr wrap="square" rtlCol="0">
            <a:spAutoFit/>
          </a:bodyPr>
          <a:lstStyle/>
          <a:p>
            <a:r>
              <a:rPr lang="en-US" b="1" dirty="0">
                <a:solidFill>
                  <a:srgbClr val="E46C0A"/>
                </a:solidFill>
                <a:latin typeface="Georgia"/>
                <a:cs typeface="Georgia"/>
              </a:rPr>
              <a:t>Sparkling</a:t>
            </a:r>
          </a:p>
          <a:p>
            <a:r>
              <a:rPr lang="en-US" dirty="0">
                <a:solidFill>
                  <a:schemeClr val="bg1"/>
                </a:solidFill>
                <a:latin typeface="Georgia"/>
                <a:cs typeface="Georgia"/>
              </a:rPr>
              <a:t>Pair with everything from Szechuan stir-fry to triple crème cheeses</a:t>
            </a:r>
          </a:p>
          <a:p>
            <a:r>
              <a:rPr lang="en-US" dirty="0">
                <a:solidFill>
                  <a:schemeClr val="bg1"/>
                </a:solidFill>
                <a:latin typeface="Georgia"/>
                <a:cs typeface="Georgia"/>
              </a:rPr>
              <a:t> 		</a:t>
            </a:r>
          </a:p>
          <a:p>
            <a:r>
              <a:rPr lang="en-US" b="1" dirty="0">
                <a:solidFill>
                  <a:srgbClr val="E46C0A"/>
                </a:solidFill>
                <a:latin typeface="Georgia"/>
                <a:cs typeface="Georgia"/>
              </a:rPr>
              <a:t>Rosé</a:t>
            </a:r>
          </a:p>
          <a:p>
            <a:r>
              <a:rPr lang="en-US" dirty="0">
                <a:solidFill>
                  <a:schemeClr val="bg1"/>
                </a:solidFill>
                <a:latin typeface="Georgia"/>
                <a:cs typeface="Georgia"/>
              </a:rPr>
              <a:t>Pair with everything from spicy sauces to crisp, light salads</a:t>
            </a:r>
          </a:p>
          <a:p>
            <a:r>
              <a:rPr lang="en-US" dirty="0">
                <a:solidFill>
                  <a:schemeClr val="bg1"/>
                </a:solidFill>
                <a:latin typeface="Georgia"/>
                <a:cs typeface="Georgia"/>
              </a:rPr>
              <a:t> </a:t>
            </a:r>
          </a:p>
          <a:p>
            <a:r>
              <a:rPr lang="en-US" b="1" dirty="0">
                <a:solidFill>
                  <a:srgbClr val="E46C0A"/>
                </a:solidFill>
                <a:latin typeface="Georgia"/>
                <a:cs typeface="Georgia"/>
              </a:rPr>
              <a:t>Dessert wines</a:t>
            </a:r>
          </a:p>
          <a:p>
            <a:r>
              <a:rPr lang="en-US" dirty="0">
                <a:solidFill>
                  <a:schemeClr val="bg1"/>
                </a:solidFill>
                <a:latin typeface="Georgia"/>
                <a:cs typeface="Georgia"/>
              </a:rPr>
              <a:t>Pair with nuts—almonds and hazelnuts—as well as chocolate tortes, vanilla custard, peach cobbler and ricotta cheesecake </a:t>
            </a:r>
          </a:p>
        </p:txBody>
      </p:sp>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2" name="Picture 11" descr="DISCOVER-CALIFORNIA.png"/>
          <p:cNvPicPr>
            <a:picLocks noChangeAspect="1"/>
          </p:cNvPicPr>
          <p:nvPr/>
        </p:nvPicPr>
        <p:blipFill>
          <a:blip r:embed="rId4"/>
          <a:stretch>
            <a:fillRect/>
          </a:stretch>
        </p:blipFill>
        <p:spPr>
          <a:xfrm>
            <a:off x="334501" y="730918"/>
            <a:ext cx="6142964" cy="480057"/>
          </a:xfrm>
          <a:prstGeom prst="rect">
            <a:avLst/>
          </a:prstGeom>
        </p:spPr>
      </p:pic>
      <p:sp>
        <p:nvSpPr>
          <p:cNvPr id="10" name="Title 1"/>
          <p:cNvSpPr txBox="1">
            <a:spLocks/>
          </p:cNvSpPr>
          <p:nvPr/>
        </p:nvSpPr>
        <p:spPr>
          <a:xfrm>
            <a:off x="115137" y="202740"/>
            <a:ext cx="7130891" cy="463344"/>
          </a:xfrm>
          <a:prstGeom prst="rect">
            <a:avLst/>
          </a:prstGeom>
        </p:spPr>
        <p:txBody>
          <a:bodyPr vert="horz" lIns="91440" tIns="45720" rIns="91440" bIns="45720" rtlCol="0" anchor="ctr">
            <a:noAutofit/>
          </a:bodyPr>
          <a:lstStyle/>
          <a:p>
            <a:pPr lvl="0">
              <a:spcBef>
                <a:spcPct val="0"/>
              </a:spcBef>
              <a:defRPr/>
            </a:pPr>
            <a:r>
              <a:rPr kumimoji="0" lang="en-US" sz="1400" b="1" i="0" u="none" strike="noStrike" kern="1200" cap="none" spc="0" normalizeH="0" baseline="0" noProof="0" dirty="0">
                <a:ln>
                  <a:noFill/>
                </a:ln>
                <a:solidFill>
                  <a:schemeClr val="accent6">
                    <a:lumMod val="75000"/>
                  </a:schemeClr>
                </a:solidFill>
                <a:effectLst/>
                <a:uLnTx/>
                <a:uFillTx/>
                <a:latin typeface="Trebuchet MS" pitchFamily="34" charset="0"/>
                <a:ea typeface="+mj-ea"/>
                <a:cs typeface="+mj-cs"/>
              </a:rPr>
              <a:t>/ </a:t>
            </a:r>
            <a:r>
              <a:rPr lang="en-US" sz="1300" b="1" dirty="0">
                <a:latin typeface="Georgia" pitchFamily="18" charset="0"/>
                <a:ea typeface="+mj-ea"/>
                <a:cs typeface="+mj-cs"/>
              </a:rPr>
              <a:t>PAIRING  WITH  CALIFORNIA  SPARKLING, ROSE  AND  DESSERT  WINES</a:t>
            </a:r>
            <a:endParaRPr kumimoji="0" lang="en-US" sz="1300" b="0" i="0" u="none" strike="noStrike" kern="1200" cap="none" spc="0" normalizeH="0" baseline="0" noProof="0" dirty="0">
              <a:ln>
                <a:noFill/>
              </a:ln>
              <a:effectLst/>
              <a:uLnTx/>
              <a:uFillTx/>
              <a:latin typeface="Georgia" pitchFamily="18" charset="0"/>
              <a:ea typeface="+mj-ea"/>
              <a:cs typeface="+mj-cs"/>
            </a:endParaRPr>
          </a:p>
        </p:txBody>
      </p:sp>
      <p:sp>
        <p:nvSpPr>
          <p:cNvPr id="15" name="Rectangle 14"/>
          <p:cNvSpPr/>
          <p:nvPr/>
        </p:nvSpPr>
        <p:spPr>
          <a:xfrm>
            <a:off x="4527825" y="219975"/>
            <a:ext cx="252067" cy="369332"/>
          </a:xfrm>
          <a:prstGeom prst="rect">
            <a:avLst/>
          </a:prstGeom>
        </p:spPr>
        <p:txBody>
          <a:bodyPr wrap="none">
            <a:spAutoFit/>
          </a:bodyPr>
          <a:lstStyle/>
          <a:p>
            <a:r>
              <a:rPr lang="en-US" dirty="0"/>
              <a:t>´</a:t>
            </a:r>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4913" y="1702647"/>
            <a:ext cx="3280080" cy="4333633"/>
          </a:xfrm>
          <a:prstGeom prst="rect">
            <a:avLst/>
          </a:prstGeom>
        </p:spPr>
      </p:pic>
    </p:spTree>
    <p:extLst>
      <p:ext uri="{BB962C8B-B14F-4D97-AF65-F5344CB8AC3E}">
        <p14:creationId xmlns:p14="http://schemas.microsoft.com/office/powerpoint/2010/main" val="352685889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ig-sur-14.jpg"/>
          <p:cNvPicPr>
            <a:picLocks noChangeAspect="1"/>
          </p:cNvPicPr>
          <p:nvPr/>
        </p:nvPicPr>
        <p:blipFill>
          <a:blip r:embed="rId3"/>
          <a:stretch>
            <a:fillRect/>
          </a:stretch>
        </p:blipFill>
        <p:spPr>
          <a:xfrm>
            <a:off x="368509" y="1451073"/>
            <a:ext cx="8445500" cy="4845050"/>
          </a:xfrm>
          <a:prstGeom prst="rect">
            <a:avLst/>
          </a:prstGeom>
        </p:spPr>
      </p:pic>
      <p:sp>
        <p:nvSpPr>
          <p:cNvPr id="14" name="Oval 13"/>
          <p:cNvSpPr/>
          <p:nvPr/>
        </p:nvSpPr>
        <p:spPr>
          <a:xfrm>
            <a:off x="2851484" y="2333064"/>
            <a:ext cx="3272590" cy="3272590"/>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5" name="TextBox 14"/>
          <p:cNvSpPr txBox="1"/>
          <p:nvPr/>
        </p:nvSpPr>
        <p:spPr>
          <a:xfrm>
            <a:off x="3010238" y="3201818"/>
            <a:ext cx="2931732" cy="1631216"/>
          </a:xfrm>
          <a:prstGeom prst="rect">
            <a:avLst/>
          </a:prstGeom>
          <a:noFill/>
        </p:spPr>
        <p:txBody>
          <a:bodyPr wrap="square" rtlCol="0">
            <a:spAutoFit/>
          </a:bodyPr>
          <a:lstStyle/>
          <a:p>
            <a:pPr algn="ctr"/>
            <a:r>
              <a:rPr lang="en-US" sz="2000" dirty="0">
                <a:latin typeface="Times" pitchFamily="18" charset="0"/>
                <a:cs typeface="Times" pitchFamily="18" charset="0"/>
              </a:rPr>
              <a:t>“A book of verses underneath the bough. </a:t>
            </a:r>
          </a:p>
          <a:p>
            <a:pPr algn="ctr"/>
            <a:r>
              <a:rPr lang="en-US" sz="2000" dirty="0">
                <a:latin typeface="Times" pitchFamily="18" charset="0"/>
                <a:cs typeface="Times" pitchFamily="18" charset="0"/>
              </a:rPr>
              <a:t>A jug of wine, a loaf of bread-and thou.” </a:t>
            </a:r>
          </a:p>
          <a:p>
            <a:pPr algn="ctr"/>
            <a:r>
              <a:rPr lang="en-US" sz="2000" i="1" dirty="0">
                <a:solidFill>
                  <a:srgbClr val="FFC907"/>
                </a:solidFill>
                <a:latin typeface="Times" pitchFamily="18" charset="0"/>
                <a:cs typeface="Times" pitchFamily="18" charset="0"/>
              </a:rPr>
              <a:t>Edward Fitzgerald </a:t>
            </a:r>
          </a:p>
        </p:txBody>
      </p:sp>
      <p:sp>
        <p:nvSpPr>
          <p:cNvPr id="11" name="TextBox 10"/>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6" name="Picture 15" descr="DISCOVER-CALIFORNIA.png"/>
          <p:cNvPicPr>
            <a:picLocks noChangeAspect="1"/>
          </p:cNvPicPr>
          <p:nvPr/>
        </p:nvPicPr>
        <p:blipFill>
          <a:blip r:embed="rId5"/>
          <a:stretch>
            <a:fillRect/>
          </a:stretch>
        </p:blipFill>
        <p:spPr>
          <a:xfrm>
            <a:off x="334501" y="730918"/>
            <a:ext cx="6142964" cy="480057"/>
          </a:xfrm>
          <a:prstGeom prst="rect">
            <a:avLst/>
          </a:prstGeom>
        </p:spPr>
      </p:pic>
    </p:spTree>
    <p:extLst>
      <p:ext uri="{BB962C8B-B14F-4D97-AF65-F5344CB8AC3E}">
        <p14:creationId xmlns:p14="http://schemas.microsoft.com/office/powerpoint/2010/main" val="437970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95300" y="1222778"/>
            <a:ext cx="8242299" cy="826316"/>
          </a:xfrm>
          <a:prstGeom prst="rect">
            <a:avLst/>
          </a:prstGeom>
        </p:spPr>
        <p:txBody>
          <a:bodyPr vert="horz" lIns="91440" tIns="45720" rIns="91440" bIns="45720" rtlCol="0" anchor="ctr">
            <a:normAutofit/>
          </a:body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Trebuchet MS" pitchFamily="34" charset="0"/>
                <a:ea typeface="+mj-ea"/>
                <a:cs typeface="+mj-cs"/>
              </a:rPr>
              <a:t>Unparalleled scenic beauty</a:t>
            </a:r>
          </a:p>
        </p:txBody>
      </p:sp>
      <p:pic>
        <p:nvPicPr>
          <p:cNvPr id="17" name="Picture 1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341" y="1398344"/>
            <a:ext cx="8483196" cy="3973707"/>
          </a:xfrm>
          <a:prstGeom prst="rect">
            <a:avLst/>
          </a:prstGeom>
        </p:spPr>
      </p:pic>
      <p:pic>
        <p:nvPicPr>
          <p:cNvPr id="19" name="Picture 18" descr="CA-wines-RGB.jpg"/>
          <p:cNvPicPr>
            <a:picLocks noChangeAspect="1"/>
          </p:cNvPicPr>
          <p:nvPr/>
        </p:nvPicPr>
        <p:blipFill>
          <a:blip r:embed="rId4"/>
          <a:stretch>
            <a:fillRect/>
          </a:stretch>
        </p:blipFill>
        <p:spPr>
          <a:xfrm>
            <a:off x="7412691" y="211910"/>
            <a:ext cx="1412658" cy="1112468"/>
          </a:xfrm>
          <a:prstGeom prst="rect">
            <a:avLst/>
          </a:prstGeom>
        </p:spPr>
      </p:pic>
      <p:sp>
        <p:nvSpPr>
          <p:cNvPr id="15" name="TextBox 14"/>
          <p:cNvSpPr txBox="1"/>
          <p:nvPr/>
        </p:nvSpPr>
        <p:spPr>
          <a:xfrm>
            <a:off x="211404" y="6389064"/>
            <a:ext cx="3662096" cy="307777"/>
          </a:xfrm>
          <a:prstGeom prst="rect">
            <a:avLst/>
          </a:prstGeom>
          <a:noFill/>
        </p:spPr>
        <p:txBody>
          <a:bodyPr wrap="square" rtlCol="0">
            <a:spAutoFit/>
          </a:bodyPr>
          <a:lstStyle/>
          <a:p>
            <a:r>
              <a:rPr lang="en-US" sz="1400" b="1" dirty="0" err="1">
                <a:effectLst>
                  <a:outerShdw blurRad="38100" dist="38100" dir="2700000" algn="tl">
                    <a:srgbClr val="000000">
                      <a:alpha val="43137"/>
                    </a:srgbClr>
                  </a:outerShdw>
                </a:effectLst>
                <a:latin typeface="Trebuchet MS" pitchFamily="34" charset="0"/>
                <a:cs typeface="Arial"/>
              </a:rPr>
              <a:t>DiscoverCaliforniaWines.com</a:t>
            </a:r>
            <a:endParaRPr lang="en-US" sz="1400" b="1" dirty="0">
              <a:effectLst>
                <a:outerShdw blurRad="38100" dist="38100" dir="2700000" algn="tl">
                  <a:srgbClr val="000000">
                    <a:alpha val="43137"/>
                  </a:srgbClr>
                </a:outerShdw>
              </a:effectLst>
              <a:latin typeface="Trebuchet MS" pitchFamily="34" charset="0"/>
              <a:cs typeface="Arial"/>
            </a:endParaRPr>
          </a:p>
        </p:txBody>
      </p:sp>
      <p:pic>
        <p:nvPicPr>
          <p:cNvPr id="16" name="Picture 15" descr="DISCOVER-CALIFORNIA.png"/>
          <p:cNvPicPr>
            <a:picLocks noChangeAspect="1"/>
          </p:cNvPicPr>
          <p:nvPr/>
        </p:nvPicPr>
        <p:blipFill>
          <a:blip r:embed="rId5"/>
          <a:stretch>
            <a:fillRect/>
          </a:stretch>
        </p:blipFill>
        <p:spPr>
          <a:xfrm>
            <a:off x="334507" y="730918"/>
            <a:ext cx="6142951" cy="480057"/>
          </a:xfrm>
          <a:prstGeom prst="rect">
            <a:avLst/>
          </a:prstGeom>
        </p:spPr>
      </p:pic>
    </p:spTree>
    <p:extLst>
      <p:ext uri="{BB962C8B-B14F-4D97-AF65-F5344CB8AC3E}">
        <p14:creationId xmlns:p14="http://schemas.microsoft.com/office/powerpoint/2010/main" val="23738799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19021</TotalTime>
  <Words>10140</Words>
  <Application>Microsoft Macintosh PowerPoint</Application>
  <PresentationFormat>On-screen Show (4:3)</PresentationFormat>
  <Paragraphs>1110</Paragraphs>
  <Slides>114</Slides>
  <Notes>113</Notes>
  <HiddenSlides>0</HiddenSlides>
  <MMClips>4</MMClips>
  <ScaleCrop>false</ScaleCrop>
  <HeadingPairs>
    <vt:vector size="4" baseType="variant">
      <vt:variant>
        <vt:lpstr>Theme</vt:lpstr>
      </vt:variant>
      <vt:variant>
        <vt:i4>1</vt:i4>
      </vt:variant>
      <vt:variant>
        <vt:lpstr>Slide Titles</vt:lpstr>
      </vt:variant>
      <vt:variant>
        <vt:i4>114</vt:i4>
      </vt:variant>
    </vt:vector>
  </HeadingPairs>
  <TitlesOfParts>
    <vt:vector size="1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Firefly Creative Company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 Discover Wines Deck - 2012</dc:title>
  <dc:creator>Steven David Martin &amp; PETE [stringfellow]</dc:creator>
  <cp:lastModifiedBy>Microsoft Office User</cp:lastModifiedBy>
  <cp:revision>618</cp:revision>
  <cp:lastPrinted>2016-08-22T23:12:51Z</cp:lastPrinted>
  <dcterms:created xsi:type="dcterms:W3CDTF">2012-09-11T22:53:29Z</dcterms:created>
  <dcterms:modified xsi:type="dcterms:W3CDTF">2019-01-07T21:11:48Z</dcterms:modified>
</cp:coreProperties>
</file>